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3" r:id="rId3"/>
    <p:sldId id="257" r:id="rId4"/>
    <p:sldId id="258" r:id="rId5"/>
    <p:sldId id="259" r:id="rId6"/>
    <p:sldId id="260" r:id="rId7"/>
    <p:sldId id="261" r:id="rId8"/>
    <p:sldId id="262"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304" r:id="rId45"/>
    <p:sldId id="299" r:id="rId46"/>
    <p:sldId id="302" r:id="rId47"/>
    <p:sldId id="303" r:id="rId48"/>
    <p:sldId id="300" r:id="rId49"/>
  </p:sldIdLst>
  <p:sldSz cx="9144000" cy="6858000" type="screen4x3"/>
  <p:notesSz cx="7104063"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0" d="100"/>
          <a:sy n="100" d="100"/>
        </p:scale>
        <p:origin x="-516" y="60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CD6D38D-113D-4D70-8793-903B763AEFC2}" type="datetimeFigureOut">
              <a:rPr lang="en-US" smtClean="0"/>
              <a:pPr/>
              <a:t>5/17/2014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DD8309-76BB-4516-A216-96AEA85F746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CD6D38D-113D-4D70-8793-903B763AEFC2}" type="datetimeFigureOut">
              <a:rPr lang="en-US" smtClean="0"/>
              <a:pPr/>
              <a:t>5/17/2014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DD8309-76BB-4516-A216-96AEA85F746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CD6D38D-113D-4D70-8793-903B763AEFC2}" type="datetimeFigureOut">
              <a:rPr lang="en-US" smtClean="0"/>
              <a:pPr/>
              <a:t>5/17/2014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DD8309-76BB-4516-A216-96AEA85F746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CD6D38D-113D-4D70-8793-903B763AEFC2}" type="datetimeFigureOut">
              <a:rPr lang="en-US" smtClean="0"/>
              <a:pPr/>
              <a:t>5/17/2014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DD8309-76BB-4516-A216-96AEA85F746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CD6D38D-113D-4D70-8793-903B763AEFC2}" type="datetimeFigureOut">
              <a:rPr lang="en-US" smtClean="0"/>
              <a:pPr/>
              <a:t>5/17/2014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ADD8309-76BB-4516-A216-96AEA85F746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CD6D38D-113D-4D70-8793-903B763AEFC2}" type="datetimeFigureOut">
              <a:rPr lang="en-US" smtClean="0"/>
              <a:pPr/>
              <a:t>5/17/2014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ADD8309-76BB-4516-A216-96AEA85F746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CD6D38D-113D-4D70-8793-903B763AEFC2}" type="datetimeFigureOut">
              <a:rPr lang="en-US" smtClean="0"/>
              <a:pPr/>
              <a:t>5/17/2014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ADD8309-76BB-4516-A216-96AEA85F746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CD6D38D-113D-4D70-8793-903B763AEFC2}" type="datetimeFigureOut">
              <a:rPr lang="en-US" smtClean="0"/>
              <a:pPr/>
              <a:t>5/17/2014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DD8309-76BB-4516-A216-96AEA85F746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CD6D38D-113D-4D70-8793-903B763AEFC2}" type="datetimeFigureOut">
              <a:rPr lang="en-US" smtClean="0"/>
              <a:pPr/>
              <a:t>5/17/2014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DD8309-76BB-4516-A216-96AEA85F746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CD6D38D-113D-4D70-8793-903B763AEFC2}" type="datetimeFigureOut">
              <a:rPr lang="en-US" smtClean="0"/>
              <a:pPr/>
              <a:t>5/17/2014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DD8309-76BB-4516-A216-96AEA85F746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CD6D38D-113D-4D70-8793-903B763AEFC2}" type="datetimeFigureOut">
              <a:rPr lang="en-US" smtClean="0"/>
              <a:pPr/>
              <a:t>5/17/2014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DD8309-76BB-4516-A216-96AEA85F746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D6D38D-113D-4D70-8793-903B763AEFC2}" type="datetimeFigureOut">
              <a:rPr lang="en-US" smtClean="0"/>
              <a:pPr/>
              <a:t>5/17/2014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DD8309-76BB-4516-A216-96AEA85F746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boc-group.com/ro/products/"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4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http://mariaiulianadascalu.files.wordpress.com/2012/03/adonis_method_manual.pdf" TargetMode="External"/><Relationship Id="rId2" Type="http://schemas.openxmlformats.org/officeDocument/2006/relationships/hyperlink" Target="http://www.bpm-guide.de/wp-content/uploads/2012/06/adonis/adonis.html" TargetMode="External"/><Relationship Id="rId1" Type="http://schemas.openxmlformats.org/officeDocument/2006/relationships/slideLayout" Target="../slideLayouts/slideLayout2.xml"/><Relationship Id="rId4" Type="http://schemas.openxmlformats.org/officeDocument/2006/relationships/hyperlink" Target="http://mariaiulianadascalu.files.wordpress.com/2012/03/adonis_user_manual.pdf" TargetMode="Externa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Business Process Management</a:t>
            </a:r>
            <a:r>
              <a:rPr lang="en-GB" dirty="0" smtClean="0"/>
              <a:t/>
            </a:r>
            <a:br>
              <a:rPr lang="en-GB" dirty="0" smtClean="0"/>
            </a:br>
            <a:r>
              <a:rPr lang="en-GB" dirty="0" smtClean="0"/>
              <a:t>with ADONIS</a:t>
            </a:r>
            <a:endParaRPr lang="en-GB" dirty="0"/>
          </a:p>
        </p:txBody>
      </p:sp>
      <p:sp>
        <p:nvSpPr>
          <p:cNvPr id="3" name="Subtitle 2"/>
          <p:cNvSpPr>
            <a:spLocks noGrp="1"/>
          </p:cNvSpPr>
          <p:nvPr>
            <p:ph type="subTitle" idx="1"/>
          </p:nvPr>
        </p:nvSpPr>
        <p:spPr>
          <a:xfrm>
            <a:off x="857224" y="3886200"/>
            <a:ext cx="7286676" cy="614370"/>
          </a:xfrm>
        </p:spPr>
        <p:txBody>
          <a:bodyPr/>
          <a:lstStyle/>
          <a:p>
            <a:r>
              <a:rPr lang="en-US" dirty="0" smtClean="0"/>
              <a:t>Adapted after ADONIS Method Manual</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Generalities</a:t>
            </a:r>
            <a:endParaRPr lang="en-US" dirty="0"/>
          </a:p>
        </p:txBody>
      </p:sp>
      <p:sp>
        <p:nvSpPr>
          <p:cNvPr id="3" name="Content Placeholder 2"/>
          <p:cNvSpPr>
            <a:spLocks noGrp="1"/>
          </p:cNvSpPr>
          <p:nvPr>
            <p:ph idx="1"/>
          </p:nvPr>
        </p:nvSpPr>
        <p:spPr/>
        <p:txBody>
          <a:bodyPr>
            <a:normAutofit lnSpcReduction="10000"/>
          </a:bodyPr>
          <a:lstStyle/>
          <a:p>
            <a:pPr algn="just"/>
            <a:r>
              <a:rPr lang="en-GB" dirty="0" smtClean="0"/>
              <a:t>By using the ADONIS BPM toolkit, users can model their business processes as well as their working environment (organizational structures). </a:t>
            </a:r>
          </a:p>
          <a:p>
            <a:pPr algn="just"/>
            <a:endParaRPr lang="en-GB" dirty="0" smtClean="0"/>
          </a:p>
          <a:p>
            <a:pPr algn="just"/>
            <a:r>
              <a:rPr lang="en-GB" dirty="0" smtClean="0"/>
              <a:t>The toolkit offers extensive functionality, which allows to acquire, analyse, simulate and evaluate business processes and working environments in a cost-effective way.</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 Installation Instructions </a:t>
            </a:r>
            <a:endParaRPr lang="en-US" dirty="0"/>
          </a:p>
        </p:txBody>
      </p:sp>
      <p:sp>
        <p:nvSpPr>
          <p:cNvPr id="3" name="Content Placeholder 2"/>
          <p:cNvSpPr>
            <a:spLocks noGrp="1"/>
          </p:cNvSpPr>
          <p:nvPr>
            <p:ph idx="1"/>
          </p:nvPr>
        </p:nvSpPr>
        <p:spPr>
          <a:xfrm>
            <a:off x="457200" y="1600201"/>
            <a:ext cx="8229600" cy="471477"/>
          </a:xfrm>
        </p:spPr>
        <p:txBody>
          <a:bodyPr>
            <a:normAutofit fontScale="92500" lnSpcReduction="20000"/>
          </a:bodyPr>
          <a:lstStyle/>
          <a:p>
            <a:r>
              <a:rPr lang="en-US" dirty="0" smtClean="0"/>
              <a:t>Step 1: </a:t>
            </a:r>
            <a:r>
              <a:rPr lang="en-US" dirty="0" smtClean="0">
                <a:hlinkClick r:id="rId2"/>
              </a:rPr>
              <a:t>http://www.boc-group.com/ro/products/</a:t>
            </a:r>
            <a:endParaRPr lang="en-GB" dirty="0"/>
          </a:p>
          <a:p>
            <a:endParaRPr lang="en-US" dirty="0" smtClean="0"/>
          </a:p>
          <a:p>
            <a:pPr>
              <a:buNone/>
            </a:pPr>
            <a:endParaRPr lang="en-US" dirty="0" smtClean="0"/>
          </a:p>
          <a:p>
            <a:endParaRPr lang="en-US" dirty="0"/>
          </a:p>
        </p:txBody>
      </p:sp>
      <p:pic>
        <p:nvPicPr>
          <p:cNvPr id="1030" name="Picture 6"/>
          <p:cNvPicPr>
            <a:picLocks noChangeAspect="1" noChangeArrowheads="1"/>
          </p:cNvPicPr>
          <p:nvPr/>
        </p:nvPicPr>
        <p:blipFill>
          <a:blip r:embed="rId3" cstate="print"/>
          <a:srcRect/>
          <a:stretch>
            <a:fillRect/>
          </a:stretch>
        </p:blipFill>
        <p:spPr bwMode="auto">
          <a:xfrm>
            <a:off x="0" y="2285992"/>
            <a:ext cx="9129090" cy="421484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5720" y="142852"/>
            <a:ext cx="8401080" cy="500066"/>
          </a:xfrm>
        </p:spPr>
        <p:txBody>
          <a:bodyPr>
            <a:normAutofit fontScale="92500" lnSpcReduction="20000"/>
          </a:bodyPr>
          <a:lstStyle/>
          <a:p>
            <a:r>
              <a:rPr lang="en-US" dirty="0" smtClean="0"/>
              <a:t>Step 2: </a:t>
            </a:r>
            <a:r>
              <a:rPr lang="en-GB" dirty="0" smtClean="0"/>
              <a:t>Free </a:t>
            </a:r>
            <a:r>
              <a:rPr lang="en-GB" dirty="0"/>
              <a:t>registration on Adonis web site </a:t>
            </a:r>
          </a:p>
          <a:p>
            <a:endParaRPr lang="en-US" dirty="0"/>
          </a:p>
        </p:txBody>
      </p:sp>
      <p:pic>
        <p:nvPicPr>
          <p:cNvPr id="2050" name="Picture 2"/>
          <p:cNvPicPr>
            <a:picLocks noChangeAspect="1" noChangeArrowheads="1"/>
          </p:cNvPicPr>
          <p:nvPr/>
        </p:nvPicPr>
        <p:blipFill>
          <a:blip r:embed="rId2" cstate="print"/>
          <a:srcRect/>
          <a:stretch>
            <a:fillRect/>
          </a:stretch>
        </p:blipFill>
        <p:spPr bwMode="auto">
          <a:xfrm>
            <a:off x="1422528" y="785794"/>
            <a:ext cx="6160050" cy="607220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2852"/>
            <a:ext cx="8229600" cy="900106"/>
          </a:xfrm>
        </p:spPr>
        <p:txBody>
          <a:bodyPr>
            <a:normAutofit fontScale="92500" lnSpcReduction="20000"/>
          </a:bodyPr>
          <a:lstStyle/>
          <a:p>
            <a:r>
              <a:rPr lang="en-US" dirty="0" smtClean="0"/>
              <a:t>Step 3: </a:t>
            </a:r>
            <a:r>
              <a:rPr lang="en-GB" dirty="0" smtClean="0"/>
              <a:t>Download </a:t>
            </a:r>
            <a:r>
              <a:rPr lang="en-GB" dirty="0"/>
              <a:t>Adonis Community Edition standard edition </a:t>
            </a:r>
          </a:p>
          <a:p>
            <a:endParaRPr lang="en-US" dirty="0"/>
          </a:p>
        </p:txBody>
      </p:sp>
      <p:pic>
        <p:nvPicPr>
          <p:cNvPr id="3074" name="Picture 2"/>
          <p:cNvPicPr>
            <a:picLocks noChangeAspect="1" noChangeArrowheads="1"/>
          </p:cNvPicPr>
          <p:nvPr/>
        </p:nvPicPr>
        <p:blipFill>
          <a:blip r:embed="rId2" cstate="print"/>
          <a:srcRect/>
          <a:stretch>
            <a:fillRect/>
          </a:stretch>
        </p:blipFill>
        <p:spPr bwMode="auto">
          <a:xfrm>
            <a:off x="357158" y="1357298"/>
            <a:ext cx="7962930" cy="497683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1406" y="71414"/>
            <a:ext cx="8858280" cy="1471610"/>
          </a:xfrm>
        </p:spPr>
        <p:txBody>
          <a:bodyPr>
            <a:normAutofit fontScale="92500" lnSpcReduction="10000"/>
          </a:bodyPr>
          <a:lstStyle/>
          <a:p>
            <a:r>
              <a:rPr lang="en-US" dirty="0" smtClean="0"/>
              <a:t>Step 4: </a:t>
            </a:r>
            <a:endParaRPr lang="en-US" dirty="0"/>
          </a:p>
          <a:p>
            <a:pPr lvl="1"/>
            <a:r>
              <a:rPr lang="en-GB" dirty="0" smtClean="0"/>
              <a:t>Extract ADONIS_Community_Edition_2</a:t>
            </a:r>
            <a:r>
              <a:rPr lang="en-GB" dirty="0"/>
              <a:t>_(Standard).zip file </a:t>
            </a:r>
            <a:endParaRPr lang="en-GB" dirty="0" smtClean="0"/>
          </a:p>
          <a:p>
            <a:pPr lvl="1"/>
            <a:r>
              <a:rPr lang="en-US" dirty="0" smtClean="0"/>
              <a:t>Run </a:t>
            </a:r>
            <a:r>
              <a:rPr lang="en-US" dirty="0"/>
              <a:t>setup.exe </a:t>
            </a:r>
          </a:p>
          <a:p>
            <a:endParaRPr lang="en-US" dirty="0"/>
          </a:p>
        </p:txBody>
      </p:sp>
      <p:pic>
        <p:nvPicPr>
          <p:cNvPr id="4099" name="Picture 3"/>
          <p:cNvPicPr>
            <a:picLocks noChangeAspect="1" noChangeArrowheads="1"/>
          </p:cNvPicPr>
          <p:nvPr/>
        </p:nvPicPr>
        <p:blipFill>
          <a:blip r:embed="rId2" cstate="print"/>
          <a:srcRect/>
          <a:stretch>
            <a:fillRect/>
          </a:stretch>
        </p:blipFill>
        <p:spPr bwMode="auto">
          <a:xfrm>
            <a:off x="2974433" y="1357298"/>
            <a:ext cx="6169567" cy="3014675"/>
          </a:xfrm>
          <a:prstGeom prst="rect">
            <a:avLst/>
          </a:prstGeom>
          <a:noFill/>
          <a:ln w="9525">
            <a:noFill/>
            <a:miter lim="800000"/>
            <a:headEnd/>
            <a:tailEnd/>
          </a:ln>
          <a:effectLst/>
        </p:spPr>
      </p:pic>
      <p:sp>
        <p:nvSpPr>
          <p:cNvPr id="6" name="Content Placeholder 2"/>
          <p:cNvSpPr txBox="1">
            <a:spLocks/>
          </p:cNvSpPr>
          <p:nvPr/>
        </p:nvSpPr>
        <p:spPr>
          <a:xfrm>
            <a:off x="457200" y="4786321"/>
            <a:ext cx="8229600" cy="1428761"/>
          </a:xfrm>
          <a:prstGeom prst="rect">
            <a:avLst/>
          </a:prstGeom>
        </p:spPr>
        <p:txBody>
          <a:bodyPr vert="horz" lIns="91440" tIns="45720" rIns="91440" bIns="45720" rtlCol="0">
            <a:normAutofit fontScale="77500" lnSpcReduction="2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GB" sz="3200" b="0" i="0" u="none" strike="noStrike" kern="1200" cap="none" spc="0" normalizeH="0" baseline="0" noProof="0" smtClean="0">
                <a:ln>
                  <a:noFill/>
                </a:ln>
                <a:solidFill>
                  <a:schemeClr val="tx1"/>
                </a:solidFill>
                <a:effectLst/>
                <a:uLnTx/>
                <a:uFillTx/>
                <a:latin typeface="+mn-lt"/>
                <a:ea typeface="+mn-ea"/>
                <a:cs typeface="+mn-cs"/>
              </a:rPr>
              <a:t>The installation process will also install MS SQL Server 2008. Adonis Community Edition does not work with MS SQL Server 2012.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1414"/>
            <a:ext cx="8229600" cy="857231"/>
          </a:xfrm>
        </p:spPr>
        <p:txBody>
          <a:bodyPr>
            <a:normAutofit fontScale="85000" lnSpcReduction="20000"/>
          </a:bodyPr>
          <a:lstStyle/>
          <a:p>
            <a:pPr>
              <a:buNone/>
            </a:pPr>
            <a:endParaRPr lang="en-US" dirty="0"/>
          </a:p>
          <a:p>
            <a:r>
              <a:rPr lang="en-GB" dirty="0" smtClean="0"/>
              <a:t>If correct….</a:t>
            </a:r>
            <a:endParaRPr lang="en-GB" dirty="0"/>
          </a:p>
          <a:p>
            <a:endParaRPr lang="en-US" dirty="0"/>
          </a:p>
        </p:txBody>
      </p:sp>
      <p:pic>
        <p:nvPicPr>
          <p:cNvPr id="5122" name="Picture 2"/>
          <p:cNvPicPr>
            <a:picLocks noChangeAspect="1" noChangeArrowheads="1"/>
          </p:cNvPicPr>
          <p:nvPr/>
        </p:nvPicPr>
        <p:blipFill>
          <a:blip r:embed="rId2" cstate="print"/>
          <a:srcRect/>
          <a:stretch>
            <a:fillRect/>
          </a:stretch>
        </p:blipFill>
        <p:spPr bwMode="auto">
          <a:xfrm>
            <a:off x="714348" y="1000108"/>
            <a:ext cx="4543425" cy="3457575"/>
          </a:xfrm>
          <a:prstGeom prst="rect">
            <a:avLst/>
          </a:prstGeom>
          <a:noFill/>
          <a:ln w="9525">
            <a:noFill/>
            <a:miter lim="800000"/>
            <a:headEnd/>
            <a:tailEnd/>
          </a:ln>
          <a:effectLst/>
        </p:spPr>
      </p:pic>
      <p:pic>
        <p:nvPicPr>
          <p:cNvPr id="5123" name="Picture 3"/>
          <p:cNvPicPr>
            <a:picLocks noChangeAspect="1" noChangeArrowheads="1"/>
          </p:cNvPicPr>
          <p:nvPr/>
        </p:nvPicPr>
        <p:blipFill>
          <a:blip r:embed="rId3" cstate="print"/>
          <a:srcRect/>
          <a:stretch>
            <a:fillRect/>
          </a:stretch>
        </p:blipFill>
        <p:spPr bwMode="auto">
          <a:xfrm>
            <a:off x="4714876" y="4643446"/>
            <a:ext cx="4086225" cy="20097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2" cstate="print"/>
          <a:srcRect/>
          <a:stretch>
            <a:fillRect/>
          </a:stretch>
        </p:blipFill>
        <p:spPr bwMode="auto">
          <a:xfrm>
            <a:off x="428596" y="1659915"/>
            <a:ext cx="8001000" cy="1543050"/>
          </a:xfrm>
          <a:prstGeom prst="rect">
            <a:avLst/>
          </a:prstGeom>
          <a:noFill/>
          <a:ln w="9525">
            <a:noFill/>
            <a:miter lim="800000"/>
            <a:headEnd/>
            <a:tailEnd/>
          </a:ln>
          <a:effectLst/>
        </p:spPr>
      </p:pic>
      <p:sp>
        <p:nvSpPr>
          <p:cNvPr id="2" name="Title 1"/>
          <p:cNvSpPr>
            <a:spLocks noGrp="1"/>
          </p:cNvSpPr>
          <p:nvPr>
            <p:ph type="title"/>
          </p:nvPr>
        </p:nvSpPr>
        <p:spPr>
          <a:xfrm>
            <a:off x="457200" y="428604"/>
            <a:ext cx="8229600" cy="582594"/>
          </a:xfrm>
        </p:spPr>
        <p:txBody>
          <a:bodyPr>
            <a:normAutofit fontScale="90000"/>
          </a:bodyPr>
          <a:lstStyle/>
          <a:p>
            <a:r>
              <a:rPr lang="en-US" dirty="0" smtClean="0"/>
              <a:t>Components (1)</a:t>
            </a:r>
            <a:endParaRPr lang="en-US" dirty="0"/>
          </a:p>
        </p:txBody>
      </p:sp>
      <p:pic>
        <p:nvPicPr>
          <p:cNvPr id="1027" name="Picture 5"/>
          <p:cNvPicPr>
            <a:picLocks noChangeAspect="1" noChangeArrowheads="1"/>
          </p:cNvPicPr>
          <p:nvPr/>
        </p:nvPicPr>
        <p:blipFill>
          <a:blip r:embed="rId3" cstate="print"/>
          <a:srcRect/>
          <a:stretch>
            <a:fillRect/>
          </a:stretch>
        </p:blipFill>
        <p:spPr bwMode="auto">
          <a:xfrm>
            <a:off x="428596" y="4517435"/>
            <a:ext cx="7072362" cy="2126275"/>
          </a:xfrm>
          <a:prstGeom prst="rect">
            <a:avLst/>
          </a:prstGeom>
          <a:noFill/>
          <a:ln w="9525">
            <a:noFill/>
            <a:miter lim="800000"/>
            <a:headEnd/>
            <a:tailEnd/>
          </a:ln>
        </p:spPr>
      </p:pic>
      <p:pic>
        <p:nvPicPr>
          <p:cNvPr id="1029" name="Picture 5"/>
          <p:cNvPicPr>
            <a:picLocks noChangeAspect="1" noChangeArrowheads="1"/>
          </p:cNvPicPr>
          <p:nvPr/>
        </p:nvPicPr>
        <p:blipFill>
          <a:blip r:embed="rId4" cstate="print"/>
          <a:srcRect/>
          <a:stretch>
            <a:fillRect/>
          </a:stretch>
        </p:blipFill>
        <p:spPr bwMode="auto">
          <a:xfrm>
            <a:off x="428596" y="3017237"/>
            <a:ext cx="7953375" cy="14763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4290"/>
            <a:ext cx="8229600" cy="571504"/>
          </a:xfrm>
        </p:spPr>
        <p:txBody>
          <a:bodyPr>
            <a:normAutofit fontScale="90000"/>
          </a:bodyPr>
          <a:lstStyle/>
          <a:p>
            <a:r>
              <a:rPr lang="en-US" dirty="0" smtClean="0"/>
              <a:t>Components (2)</a:t>
            </a:r>
            <a:endParaRPr lang="en-US" dirty="0"/>
          </a:p>
        </p:txBody>
      </p:sp>
      <p:pic>
        <p:nvPicPr>
          <p:cNvPr id="2050" name="Picture 7"/>
          <p:cNvPicPr>
            <a:picLocks noChangeAspect="1" noChangeArrowheads="1"/>
          </p:cNvPicPr>
          <p:nvPr/>
        </p:nvPicPr>
        <p:blipFill>
          <a:blip r:embed="rId2" cstate="print"/>
          <a:srcRect/>
          <a:stretch>
            <a:fillRect/>
          </a:stretch>
        </p:blipFill>
        <p:spPr bwMode="auto">
          <a:xfrm>
            <a:off x="571472" y="2376492"/>
            <a:ext cx="8020050" cy="1624012"/>
          </a:xfrm>
          <a:prstGeom prst="rect">
            <a:avLst/>
          </a:prstGeom>
          <a:noFill/>
          <a:ln w="9525">
            <a:noFill/>
            <a:miter lim="800000"/>
            <a:headEnd/>
            <a:tailEnd/>
          </a:ln>
        </p:spPr>
      </p:pic>
      <p:pic>
        <p:nvPicPr>
          <p:cNvPr id="2051" name="Picture 8"/>
          <p:cNvPicPr>
            <a:picLocks noChangeAspect="1" noChangeArrowheads="1"/>
          </p:cNvPicPr>
          <p:nvPr/>
        </p:nvPicPr>
        <p:blipFill>
          <a:blip r:embed="rId3" cstate="print"/>
          <a:srcRect/>
          <a:stretch>
            <a:fillRect/>
          </a:stretch>
        </p:blipFill>
        <p:spPr bwMode="auto">
          <a:xfrm>
            <a:off x="500034" y="4057674"/>
            <a:ext cx="8020050" cy="2800350"/>
          </a:xfrm>
          <a:prstGeom prst="rect">
            <a:avLst/>
          </a:prstGeom>
          <a:noFill/>
          <a:ln w="9525">
            <a:noFill/>
            <a:miter lim="800000"/>
            <a:headEnd/>
            <a:tailEnd/>
          </a:ln>
        </p:spPr>
      </p:pic>
      <p:pic>
        <p:nvPicPr>
          <p:cNvPr id="6" name="Picture 6"/>
          <p:cNvPicPr>
            <a:picLocks noChangeAspect="1" noChangeArrowheads="1"/>
          </p:cNvPicPr>
          <p:nvPr/>
        </p:nvPicPr>
        <p:blipFill>
          <a:blip r:embed="rId4" cstate="print"/>
          <a:srcRect/>
          <a:stretch>
            <a:fillRect/>
          </a:stretch>
        </p:blipFill>
        <p:spPr bwMode="auto">
          <a:xfrm>
            <a:off x="633440" y="928670"/>
            <a:ext cx="7867650" cy="14319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
            <a:ext cx="8229600" cy="1143000"/>
          </a:xfrm>
        </p:spPr>
        <p:txBody>
          <a:bodyPr>
            <a:normAutofit/>
          </a:bodyPr>
          <a:lstStyle/>
          <a:p>
            <a:r>
              <a:rPr lang="en-US" dirty="0" smtClean="0"/>
              <a:t>Terms and context in ADONIS</a:t>
            </a:r>
            <a:endParaRPr lang="en-US" dirty="0"/>
          </a:p>
        </p:txBody>
      </p:sp>
      <p:sp>
        <p:nvSpPr>
          <p:cNvPr id="3" name="Content Placeholder 2"/>
          <p:cNvSpPr>
            <a:spLocks noGrp="1"/>
          </p:cNvSpPr>
          <p:nvPr>
            <p:ph idx="1"/>
          </p:nvPr>
        </p:nvSpPr>
        <p:spPr>
          <a:xfrm>
            <a:off x="457200" y="4089423"/>
            <a:ext cx="8229600" cy="2768601"/>
          </a:xfrm>
        </p:spPr>
        <p:txBody>
          <a:bodyPr>
            <a:normAutofit fontScale="62500" lnSpcReduction="20000"/>
          </a:bodyPr>
          <a:lstStyle/>
          <a:p>
            <a:pPr algn="just"/>
            <a:r>
              <a:rPr lang="en-US" dirty="0" smtClean="0"/>
              <a:t>A model type is a grouping of classes, i.e., Company map, Business process model, Working environment model, Document model etc.</a:t>
            </a:r>
          </a:p>
          <a:p>
            <a:pPr algn="just"/>
            <a:r>
              <a:rPr lang="en-GB" dirty="0" smtClean="0"/>
              <a:t>Classes represent the pattern for the objects created by users. Classes have class attributes, which control the graphical display of an object etc.</a:t>
            </a:r>
          </a:p>
          <a:p>
            <a:pPr algn="just"/>
            <a:r>
              <a:rPr lang="en-GB" dirty="0" smtClean="0"/>
              <a:t>Models based on a model type will be created in the ADONIS BPM toolkit, having model attributes that provide general information about the model (e.g., date of creation, status)</a:t>
            </a:r>
          </a:p>
          <a:p>
            <a:pPr algn="just"/>
            <a:r>
              <a:rPr lang="en-GB" dirty="0" smtClean="0"/>
              <a:t>A model is made up of objects, which are instances of classes. Objects have object attributes, which describe the model and its contents.</a:t>
            </a:r>
          </a:p>
          <a:p>
            <a:endParaRPr lang="en-US" dirty="0"/>
          </a:p>
        </p:txBody>
      </p:sp>
      <p:pic>
        <p:nvPicPr>
          <p:cNvPr id="3074" name="Picture 6"/>
          <p:cNvPicPr>
            <a:picLocks noChangeAspect="1" noChangeArrowheads="1"/>
          </p:cNvPicPr>
          <p:nvPr/>
        </p:nvPicPr>
        <p:blipFill>
          <a:blip r:embed="rId2" cstate="print"/>
          <a:srcRect/>
          <a:stretch>
            <a:fillRect/>
          </a:stretch>
        </p:blipFill>
        <p:spPr bwMode="auto">
          <a:xfrm>
            <a:off x="1928794" y="1214422"/>
            <a:ext cx="5413375" cy="23717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
            <a:ext cx="8229600" cy="582594"/>
          </a:xfrm>
        </p:spPr>
        <p:txBody>
          <a:bodyPr>
            <a:normAutofit fontScale="90000"/>
          </a:bodyPr>
          <a:lstStyle/>
          <a:p>
            <a:r>
              <a:rPr lang="en-US" dirty="0" smtClean="0"/>
              <a:t>Example</a:t>
            </a:r>
            <a:endParaRPr lang="en-GB" dirty="0"/>
          </a:p>
        </p:txBody>
      </p:sp>
      <p:sp>
        <p:nvSpPr>
          <p:cNvPr id="3" name="Content Placeholder 2"/>
          <p:cNvSpPr>
            <a:spLocks noGrp="1"/>
          </p:cNvSpPr>
          <p:nvPr>
            <p:ph idx="1"/>
          </p:nvPr>
        </p:nvSpPr>
        <p:spPr>
          <a:xfrm>
            <a:off x="457200" y="714356"/>
            <a:ext cx="8229600" cy="1285884"/>
          </a:xfrm>
        </p:spPr>
        <p:txBody>
          <a:bodyPr>
            <a:normAutofit fontScale="92500" lnSpcReduction="20000"/>
          </a:bodyPr>
          <a:lstStyle/>
          <a:p>
            <a:pPr algn="just"/>
            <a:r>
              <a:rPr lang="en-US" dirty="0" smtClean="0"/>
              <a:t>Model, classes and objects in ADONIS: the figure shows the model “BP model 1” of the model type “Business Process Model”</a:t>
            </a:r>
            <a:endParaRPr lang="en-GB" dirty="0" smtClean="0"/>
          </a:p>
          <a:p>
            <a:endParaRPr lang="en-US" dirty="0"/>
          </a:p>
        </p:txBody>
      </p:sp>
      <p:pic>
        <p:nvPicPr>
          <p:cNvPr id="4098" name="Picture 5"/>
          <p:cNvPicPr>
            <a:picLocks noChangeAspect="1" noChangeArrowheads="1"/>
          </p:cNvPicPr>
          <p:nvPr/>
        </p:nvPicPr>
        <p:blipFill>
          <a:blip r:embed="rId2" cstate="print"/>
          <a:srcRect/>
          <a:stretch>
            <a:fillRect/>
          </a:stretch>
        </p:blipFill>
        <p:spPr bwMode="auto">
          <a:xfrm>
            <a:off x="357158" y="2214554"/>
            <a:ext cx="8504238" cy="41433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54032"/>
          </a:xfrm>
        </p:spPr>
        <p:txBody>
          <a:bodyPr>
            <a:normAutofit fontScale="90000"/>
          </a:bodyPr>
          <a:lstStyle/>
          <a:p>
            <a:r>
              <a:rPr lang="en-US" dirty="0" smtClean="0"/>
              <a:t>Modeling</a:t>
            </a:r>
            <a:r>
              <a:rPr lang="en-GB" dirty="0" smtClean="0"/>
              <a:t/>
            </a:r>
            <a:br>
              <a:rPr lang="en-GB" dirty="0" smtClean="0"/>
            </a:br>
            <a:endParaRPr lang="en-US" dirty="0"/>
          </a:p>
        </p:txBody>
      </p:sp>
      <p:sp>
        <p:nvSpPr>
          <p:cNvPr id="3" name="Content Placeholder 2"/>
          <p:cNvSpPr>
            <a:spLocks noGrp="1"/>
          </p:cNvSpPr>
          <p:nvPr>
            <p:ph idx="1"/>
          </p:nvPr>
        </p:nvSpPr>
        <p:spPr>
          <a:xfrm>
            <a:off x="457200" y="785795"/>
            <a:ext cx="8229600" cy="1643074"/>
          </a:xfrm>
        </p:spPr>
        <p:txBody>
          <a:bodyPr>
            <a:normAutofit fontScale="92500"/>
          </a:bodyPr>
          <a:lstStyle/>
          <a:p>
            <a:r>
              <a:rPr lang="en-US" dirty="0" smtClean="0"/>
              <a:t>The modeling of business processes and working environments plays a central role within ADONIS. Modeling is the basis for further work.</a:t>
            </a:r>
          </a:p>
          <a:p>
            <a:endParaRPr lang="en-US" dirty="0"/>
          </a:p>
        </p:txBody>
      </p:sp>
      <p:pic>
        <p:nvPicPr>
          <p:cNvPr id="5122" name="Picture 5"/>
          <p:cNvPicPr>
            <a:picLocks noChangeAspect="1" noChangeArrowheads="1"/>
          </p:cNvPicPr>
          <p:nvPr/>
        </p:nvPicPr>
        <p:blipFill>
          <a:blip r:embed="rId2" cstate="print"/>
          <a:srcRect/>
          <a:stretch>
            <a:fillRect/>
          </a:stretch>
        </p:blipFill>
        <p:spPr bwMode="auto">
          <a:xfrm>
            <a:off x="1285852" y="2357430"/>
            <a:ext cx="6858000" cy="41878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57190"/>
            <a:ext cx="8229600" cy="642918"/>
          </a:xfrm>
        </p:spPr>
        <p:txBody>
          <a:bodyPr>
            <a:normAutofit fontScale="90000"/>
          </a:bodyPr>
          <a:lstStyle/>
          <a:p>
            <a:r>
              <a:rPr lang="en-US" dirty="0" smtClean="0"/>
              <a:t>Modeling – Class Panel</a:t>
            </a:r>
            <a:r>
              <a:rPr lang="en-GB" dirty="0" smtClean="0"/>
              <a:t/>
            </a:r>
            <a:br>
              <a:rPr lang="en-GB" dirty="0" smtClean="0"/>
            </a:br>
            <a:endParaRPr lang="en-US" dirty="0"/>
          </a:p>
        </p:txBody>
      </p:sp>
      <p:sp>
        <p:nvSpPr>
          <p:cNvPr id="3" name="Content Placeholder 2"/>
          <p:cNvSpPr>
            <a:spLocks noGrp="1"/>
          </p:cNvSpPr>
          <p:nvPr>
            <p:ph idx="1"/>
          </p:nvPr>
        </p:nvSpPr>
        <p:spPr>
          <a:xfrm>
            <a:off x="457200" y="1100134"/>
            <a:ext cx="8229600" cy="1757362"/>
          </a:xfrm>
        </p:spPr>
        <p:txBody>
          <a:bodyPr/>
          <a:lstStyle/>
          <a:p>
            <a:r>
              <a:rPr lang="en-US" dirty="0" smtClean="0"/>
              <a:t>The classes (left) and relations (right) available for modeling on the Class panel, depending on the model type.</a:t>
            </a:r>
          </a:p>
          <a:p>
            <a:endParaRPr lang="en-US" dirty="0"/>
          </a:p>
        </p:txBody>
      </p:sp>
      <p:pic>
        <p:nvPicPr>
          <p:cNvPr id="6146" name="Picture 5"/>
          <p:cNvPicPr>
            <a:picLocks noChangeAspect="1" noChangeArrowheads="1"/>
          </p:cNvPicPr>
          <p:nvPr/>
        </p:nvPicPr>
        <p:blipFill>
          <a:blip r:embed="rId2" cstate="print"/>
          <a:srcRect/>
          <a:stretch>
            <a:fillRect/>
          </a:stretch>
        </p:blipFill>
        <p:spPr bwMode="auto">
          <a:xfrm>
            <a:off x="285720" y="3148013"/>
            <a:ext cx="3937000" cy="2822575"/>
          </a:xfrm>
          <a:prstGeom prst="rect">
            <a:avLst/>
          </a:prstGeom>
          <a:noFill/>
          <a:ln w="9525">
            <a:noFill/>
            <a:miter lim="800000"/>
            <a:headEnd/>
            <a:tailEnd/>
          </a:ln>
        </p:spPr>
      </p:pic>
      <p:pic>
        <p:nvPicPr>
          <p:cNvPr id="6147" name="Picture 6"/>
          <p:cNvPicPr>
            <a:picLocks noChangeAspect="1" noChangeArrowheads="1"/>
          </p:cNvPicPr>
          <p:nvPr/>
        </p:nvPicPr>
        <p:blipFill>
          <a:blip r:embed="rId3" cstate="print"/>
          <a:srcRect/>
          <a:stretch>
            <a:fillRect/>
          </a:stretch>
        </p:blipFill>
        <p:spPr bwMode="auto">
          <a:xfrm>
            <a:off x="4938682" y="3460750"/>
            <a:ext cx="3937000" cy="21971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Modeling – Notebook</a:t>
            </a:r>
            <a:endParaRPr lang="en-US" dirty="0"/>
          </a:p>
        </p:txBody>
      </p:sp>
      <p:sp>
        <p:nvSpPr>
          <p:cNvPr id="3" name="Content Placeholder 2"/>
          <p:cNvSpPr>
            <a:spLocks noGrp="1"/>
          </p:cNvSpPr>
          <p:nvPr>
            <p:ph idx="1"/>
          </p:nvPr>
        </p:nvSpPr>
        <p:spPr>
          <a:xfrm>
            <a:off x="285720" y="1600200"/>
            <a:ext cx="3286148" cy="4525963"/>
          </a:xfrm>
        </p:spPr>
        <p:txBody>
          <a:bodyPr>
            <a:normAutofit fontScale="85000" lnSpcReduction="20000"/>
          </a:bodyPr>
          <a:lstStyle/>
          <a:p>
            <a:pPr algn="just"/>
            <a:r>
              <a:rPr lang="en-US" dirty="0" smtClean="0"/>
              <a:t>Double-clicking on an object or connector causes its ADONIS notebook to be opened.</a:t>
            </a:r>
          </a:p>
          <a:p>
            <a:pPr algn="just"/>
            <a:endParaRPr lang="en-US" dirty="0" smtClean="0"/>
          </a:p>
          <a:p>
            <a:pPr algn="just"/>
            <a:r>
              <a:rPr lang="en-US" dirty="0" smtClean="0"/>
              <a:t> Within an ADONIS notebook, you can edit the attributes of an object or of a connector.</a:t>
            </a:r>
          </a:p>
          <a:p>
            <a:endParaRPr lang="en-US" dirty="0"/>
          </a:p>
        </p:txBody>
      </p:sp>
      <p:pic>
        <p:nvPicPr>
          <p:cNvPr id="7172" name="Picture 6"/>
          <p:cNvPicPr>
            <a:picLocks noChangeAspect="1" noChangeArrowheads="1"/>
          </p:cNvPicPr>
          <p:nvPr/>
        </p:nvPicPr>
        <p:blipFill>
          <a:blip r:embed="rId2" cstate="print"/>
          <a:srcRect/>
          <a:stretch>
            <a:fillRect/>
          </a:stretch>
        </p:blipFill>
        <p:spPr bwMode="auto">
          <a:xfrm>
            <a:off x="4000496" y="1285860"/>
            <a:ext cx="4791075" cy="50101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Modeling – Practical Functionalities</a:t>
            </a:r>
            <a:endParaRPr lang="en-US" dirty="0"/>
          </a:p>
        </p:txBody>
      </p:sp>
      <p:sp>
        <p:nvSpPr>
          <p:cNvPr id="3" name="Content Placeholder 2"/>
          <p:cNvSpPr>
            <a:spLocks noGrp="1"/>
          </p:cNvSpPr>
          <p:nvPr>
            <p:ph idx="1"/>
          </p:nvPr>
        </p:nvSpPr>
        <p:spPr/>
        <p:txBody>
          <a:bodyPr>
            <a:normAutofit fontScale="85000" lnSpcReduction="10000"/>
          </a:bodyPr>
          <a:lstStyle/>
          <a:p>
            <a:pPr algn="just"/>
            <a:r>
              <a:rPr lang="en-US" dirty="0" smtClean="0"/>
              <a:t>Graphic generation: you can save models or model parts as graphic files (bmp, jpg, </a:t>
            </a:r>
            <a:r>
              <a:rPr lang="en-US" dirty="0" err="1" smtClean="0"/>
              <a:t>svg</a:t>
            </a:r>
            <a:r>
              <a:rPr lang="en-US" dirty="0" smtClean="0"/>
              <a:t>, </a:t>
            </a:r>
            <a:r>
              <a:rPr lang="en-US" dirty="0" err="1" smtClean="0"/>
              <a:t>png</a:t>
            </a:r>
            <a:r>
              <a:rPr lang="en-US" dirty="0" smtClean="0"/>
              <a:t>, </a:t>
            </a:r>
            <a:r>
              <a:rPr lang="en-US" dirty="0" err="1" smtClean="0"/>
              <a:t>pcx</a:t>
            </a:r>
            <a:r>
              <a:rPr lang="en-US" dirty="0" smtClean="0"/>
              <a:t>, </a:t>
            </a:r>
            <a:r>
              <a:rPr lang="en-US" dirty="0" err="1" smtClean="0"/>
              <a:t>emf</a:t>
            </a:r>
            <a:r>
              <a:rPr lang="en-US" dirty="0" smtClean="0"/>
              <a:t>).</a:t>
            </a:r>
          </a:p>
          <a:p>
            <a:pPr algn="just">
              <a:buNone/>
            </a:pPr>
            <a:endParaRPr lang="en-US" dirty="0" smtClean="0"/>
          </a:p>
          <a:p>
            <a:pPr algn="just"/>
            <a:r>
              <a:rPr lang="en-US" dirty="0" smtClean="0"/>
              <a:t>Automatic Object Arrangement: You can select a predefined function to run on the current model to arrange objects and connectors automatically.</a:t>
            </a:r>
          </a:p>
          <a:p>
            <a:pPr algn="just">
              <a:buNone/>
            </a:pPr>
            <a:endParaRPr lang="en-US" dirty="0" smtClean="0"/>
          </a:p>
          <a:p>
            <a:pPr algn="just"/>
            <a:r>
              <a:rPr lang="en-US" dirty="0" smtClean="0"/>
              <a:t>The drawing area will be automatically expanded, as soon as one object or connector is placed on the right or below the boarder of the drawing area.</a:t>
            </a:r>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2852"/>
            <a:ext cx="8229600" cy="1143000"/>
          </a:xfrm>
        </p:spPr>
        <p:txBody>
          <a:bodyPr>
            <a:normAutofit fontScale="90000"/>
          </a:bodyPr>
          <a:lstStyle/>
          <a:p>
            <a:r>
              <a:rPr lang="en-US" dirty="0" smtClean="0"/>
              <a:t>Modeling – Transition Conditions (1)</a:t>
            </a:r>
            <a:endParaRPr lang="en-US" dirty="0"/>
          </a:p>
        </p:txBody>
      </p:sp>
      <p:sp>
        <p:nvSpPr>
          <p:cNvPr id="3" name="Content Placeholder 2"/>
          <p:cNvSpPr>
            <a:spLocks noGrp="1"/>
          </p:cNvSpPr>
          <p:nvPr>
            <p:ph idx="1"/>
          </p:nvPr>
        </p:nvSpPr>
        <p:spPr>
          <a:xfrm>
            <a:off x="571472" y="1428736"/>
            <a:ext cx="8115328" cy="5043510"/>
          </a:xfrm>
        </p:spPr>
        <p:txBody>
          <a:bodyPr>
            <a:normAutofit fontScale="85000" lnSpcReduction="20000"/>
          </a:bodyPr>
          <a:lstStyle/>
          <a:p>
            <a:pPr algn="just"/>
            <a:r>
              <a:rPr lang="en-US" dirty="0" smtClean="0"/>
              <a:t>Connectors leaving decision objects must be assigned with transition conditions or transition probabilities. These will be used by the simulation algorithms and Analytical Evaluation to determine under which conditions or probabilities a path will be chosen.</a:t>
            </a:r>
          </a:p>
          <a:p>
            <a:pPr algn="just">
              <a:buNone/>
            </a:pPr>
            <a:endParaRPr lang="en-US" dirty="0" smtClean="0"/>
          </a:p>
          <a:p>
            <a:pPr algn="just"/>
            <a:r>
              <a:rPr lang="en-US" dirty="0" smtClean="0"/>
              <a:t>Transition conditions will be evaluated during the simulation, the valuation, the process cost analysis and the human resource planning. They consist of an expression, a probability or a macro and are assigned in the ADONIS notebook of the subsequent connector.</a:t>
            </a:r>
          </a:p>
          <a:p>
            <a:pPr algn="just">
              <a:buNone/>
            </a:pPr>
            <a:endParaRPr lang="en-US" dirty="0" smtClean="0"/>
          </a:p>
          <a:p>
            <a:pPr algn="just"/>
            <a:r>
              <a:rPr lang="en-US" dirty="0" smtClean="0"/>
              <a:t>Transition probabilities will be raised during the Analytical Evaluation to determine paths.</a:t>
            </a:r>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
            <a:ext cx="8229600" cy="1143000"/>
          </a:xfrm>
        </p:spPr>
        <p:txBody>
          <a:bodyPr>
            <a:normAutofit fontScale="90000"/>
          </a:bodyPr>
          <a:lstStyle/>
          <a:p>
            <a:r>
              <a:rPr lang="en-US" dirty="0" smtClean="0"/>
              <a:t>Modeling – Transition Conditions (2)</a:t>
            </a:r>
            <a:endParaRPr lang="en-US" dirty="0"/>
          </a:p>
        </p:txBody>
      </p:sp>
      <p:sp>
        <p:nvSpPr>
          <p:cNvPr id="3" name="Content Placeholder 2"/>
          <p:cNvSpPr>
            <a:spLocks noGrp="1"/>
          </p:cNvSpPr>
          <p:nvPr>
            <p:ph idx="1"/>
          </p:nvPr>
        </p:nvSpPr>
        <p:spPr>
          <a:xfrm>
            <a:off x="457200" y="1100134"/>
            <a:ext cx="8229600" cy="1471610"/>
          </a:xfrm>
        </p:spPr>
        <p:txBody>
          <a:bodyPr>
            <a:normAutofit fontScale="77500" lnSpcReduction="20000"/>
          </a:bodyPr>
          <a:lstStyle/>
          <a:p>
            <a:r>
              <a:rPr lang="en-US" dirty="0" smtClean="0"/>
              <a:t>Example: macros of variables</a:t>
            </a:r>
          </a:p>
          <a:p>
            <a:r>
              <a:rPr lang="en-US" dirty="0" smtClean="0"/>
              <a:t>“Macro1” replaces the transition condition “X=Yes” and “Macro2” the transition condition “X=No”.</a:t>
            </a:r>
          </a:p>
          <a:p>
            <a:r>
              <a:rPr lang="en-US" dirty="0" smtClean="0"/>
              <a:t>Macros are globally valid.</a:t>
            </a:r>
          </a:p>
          <a:p>
            <a:endParaRPr lang="en-US" dirty="0"/>
          </a:p>
        </p:txBody>
      </p:sp>
      <p:pic>
        <p:nvPicPr>
          <p:cNvPr id="8194" name="Picture 5"/>
          <p:cNvPicPr>
            <a:picLocks noChangeAspect="1" noChangeArrowheads="1"/>
          </p:cNvPicPr>
          <p:nvPr/>
        </p:nvPicPr>
        <p:blipFill>
          <a:blip r:embed="rId2" cstate="print"/>
          <a:srcRect/>
          <a:stretch>
            <a:fillRect/>
          </a:stretch>
        </p:blipFill>
        <p:spPr bwMode="auto">
          <a:xfrm>
            <a:off x="571472" y="2928934"/>
            <a:ext cx="7758112" cy="28225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
            <a:ext cx="8229600" cy="1143000"/>
          </a:xfrm>
        </p:spPr>
        <p:txBody>
          <a:bodyPr>
            <a:normAutofit fontScale="90000"/>
          </a:bodyPr>
          <a:lstStyle/>
          <a:p>
            <a:r>
              <a:rPr lang="en-US" dirty="0" smtClean="0"/>
              <a:t>Modeling – Transition Conditions (3)</a:t>
            </a:r>
            <a:endParaRPr lang="en-US" dirty="0"/>
          </a:p>
        </p:txBody>
      </p:sp>
      <p:sp>
        <p:nvSpPr>
          <p:cNvPr id="3" name="Content Placeholder 2"/>
          <p:cNvSpPr>
            <a:spLocks noGrp="1"/>
          </p:cNvSpPr>
          <p:nvPr>
            <p:ph idx="1"/>
          </p:nvPr>
        </p:nvSpPr>
        <p:spPr>
          <a:xfrm>
            <a:off x="457200" y="1285861"/>
            <a:ext cx="8229600" cy="2928957"/>
          </a:xfrm>
        </p:spPr>
        <p:txBody>
          <a:bodyPr>
            <a:normAutofit fontScale="70000" lnSpcReduction="20000"/>
          </a:bodyPr>
          <a:lstStyle/>
          <a:p>
            <a:pPr algn="just"/>
            <a:r>
              <a:rPr lang="en-US" dirty="0" smtClean="0"/>
              <a:t>If macros for probabilities are defined, they will always be used after branching. This way, they show depending probabilities.</a:t>
            </a:r>
          </a:p>
          <a:p>
            <a:pPr algn="just"/>
            <a:r>
              <a:rPr lang="en-US" dirty="0" smtClean="0"/>
              <a:t>In this example, the probabilities will be evaluated after “Decision-1” for each process run. After “Decision-2”, the path which macros has been previously defined will always be taken. So there are only 2 possible paths through the process:</a:t>
            </a:r>
          </a:p>
          <a:p>
            <a:pPr lvl="1" algn="just"/>
            <a:r>
              <a:rPr lang="en-US" dirty="0" smtClean="0"/>
              <a:t>Process start -&gt; Decision-1 -&gt; Activity (1) -&gt; Decision-2 -&gt; Activity (3) -&gt; End</a:t>
            </a:r>
          </a:p>
          <a:p>
            <a:pPr lvl="1" algn="just"/>
            <a:r>
              <a:rPr lang="en-US" dirty="0" smtClean="0"/>
              <a:t>Process start -&gt; Decision-1 -&gt; Activity (2) -&gt; Decision-2 -&gt; Activity (4) -&gt; End</a:t>
            </a:r>
          </a:p>
          <a:p>
            <a:endParaRPr lang="en-US" dirty="0"/>
          </a:p>
        </p:txBody>
      </p:sp>
      <p:pic>
        <p:nvPicPr>
          <p:cNvPr id="9218" name="Picture 5"/>
          <p:cNvPicPr>
            <a:picLocks noChangeAspect="1" noChangeArrowheads="1"/>
          </p:cNvPicPr>
          <p:nvPr/>
        </p:nvPicPr>
        <p:blipFill>
          <a:blip r:embed="rId2" cstate="print"/>
          <a:srcRect/>
          <a:stretch>
            <a:fillRect/>
          </a:stretch>
        </p:blipFill>
        <p:spPr bwMode="auto">
          <a:xfrm>
            <a:off x="857224" y="4500570"/>
            <a:ext cx="7208838" cy="1752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00042"/>
            <a:ext cx="8229600" cy="1000132"/>
          </a:xfrm>
        </p:spPr>
        <p:txBody>
          <a:bodyPr>
            <a:normAutofit fontScale="90000"/>
          </a:bodyPr>
          <a:lstStyle/>
          <a:p>
            <a:r>
              <a:rPr lang="en-US" dirty="0" smtClean="0"/>
              <a:t>Modeling – Assigning and Defining Sub Processes</a:t>
            </a:r>
            <a:r>
              <a:rPr lang="en-GB" dirty="0" smtClean="0"/>
              <a:t/>
            </a:r>
            <a:br>
              <a:rPr lang="en-GB" dirty="0" smtClean="0"/>
            </a:br>
            <a:endParaRPr lang="en-US" dirty="0"/>
          </a:p>
        </p:txBody>
      </p:sp>
      <p:sp>
        <p:nvSpPr>
          <p:cNvPr id="3" name="Content Placeholder 2"/>
          <p:cNvSpPr>
            <a:spLocks noGrp="1"/>
          </p:cNvSpPr>
          <p:nvPr>
            <p:ph idx="1"/>
          </p:nvPr>
        </p:nvSpPr>
        <p:spPr/>
        <p:txBody>
          <a:bodyPr>
            <a:normAutofit fontScale="85000" lnSpcReduction="10000"/>
          </a:bodyPr>
          <a:lstStyle/>
          <a:p>
            <a:pPr algn="just"/>
            <a:r>
              <a:rPr lang="en-US" dirty="0" smtClean="0"/>
              <a:t>Sub processes enable you to keep your business process models clearly structured or to reuse models.</a:t>
            </a:r>
          </a:p>
          <a:p>
            <a:pPr algn="just">
              <a:buNone/>
            </a:pPr>
            <a:endParaRPr lang="en-US" dirty="0" smtClean="0"/>
          </a:p>
          <a:p>
            <a:pPr algn="just"/>
            <a:r>
              <a:rPr lang="en-US" dirty="0" smtClean="0"/>
              <a:t>ADONIS supports the following proceeding to model process models through the assignment and definition of sub processes in reference sub processes:</a:t>
            </a:r>
          </a:p>
          <a:p>
            <a:pPr lvl="1" algn="just"/>
            <a:r>
              <a:rPr lang="en-US" dirty="0" smtClean="0"/>
              <a:t>Bottom-up Modeling: you start the model by modeling the sub processes (lowest level, while modeling the higher processes later on.</a:t>
            </a:r>
          </a:p>
          <a:p>
            <a:pPr lvl="1" algn="just"/>
            <a:r>
              <a:rPr lang="en-US" dirty="0" smtClean="0"/>
              <a:t>Top-down  Modeling: you begin modeling at the highest level (the main process).</a:t>
            </a:r>
          </a:p>
          <a:p>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54032"/>
          </a:xfrm>
        </p:spPr>
        <p:txBody>
          <a:bodyPr>
            <a:normAutofit fontScale="90000"/>
          </a:bodyPr>
          <a:lstStyle/>
          <a:p>
            <a:r>
              <a:rPr lang="en-US" dirty="0" smtClean="0"/>
              <a:t>Modeling – Assigning Performers</a:t>
            </a:r>
            <a:r>
              <a:rPr lang="en-GB" dirty="0" smtClean="0"/>
              <a:t/>
            </a:r>
            <a:br>
              <a:rPr lang="en-GB" dirty="0" smtClean="0"/>
            </a:br>
            <a:endParaRPr lang="en-US" dirty="0"/>
          </a:p>
        </p:txBody>
      </p:sp>
      <p:sp>
        <p:nvSpPr>
          <p:cNvPr id="3" name="Content Placeholder 2"/>
          <p:cNvSpPr>
            <a:spLocks noGrp="1"/>
          </p:cNvSpPr>
          <p:nvPr>
            <p:ph idx="1"/>
          </p:nvPr>
        </p:nvSpPr>
        <p:spPr>
          <a:xfrm>
            <a:off x="457200" y="714356"/>
            <a:ext cx="8229600" cy="5929354"/>
          </a:xfrm>
        </p:spPr>
        <p:txBody>
          <a:bodyPr>
            <a:normAutofit fontScale="62500" lnSpcReduction="20000"/>
          </a:bodyPr>
          <a:lstStyle/>
          <a:p>
            <a:pPr algn="just"/>
            <a:r>
              <a:rPr lang="en-US" dirty="0" smtClean="0"/>
              <a:t>Business process models and working environment models are linked on the one hand by defining application models and on the other hand by assigning performers to activities.</a:t>
            </a:r>
          </a:p>
          <a:p>
            <a:pPr algn="just">
              <a:buNone/>
            </a:pPr>
            <a:endParaRPr lang="en-US" dirty="0" smtClean="0"/>
          </a:p>
          <a:p>
            <a:pPr algn="just"/>
            <a:r>
              <a:rPr lang="en-US" dirty="0" smtClean="0"/>
              <a:t>Such links enable the capacity and workload simulations, as well as Process Cost Analysis.</a:t>
            </a:r>
          </a:p>
          <a:p>
            <a:pPr algn="just">
              <a:buNone/>
            </a:pPr>
            <a:endParaRPr lang="en-US" dirty="0" smtClean="0"/>
          </a:p>
          <a:p>
            <a:pPr algn="just"/>
            <a:r>
              <a:rPr lang="en-US" dirty="0" smtClean="0"/>
              <a:t>Assigning performers means that one or a group of performers are entered into the attribute “Performer” of each object of the class “Activity”. These performers can execute the particular activity within the simulation.</a:t>
            </a:r>
          </a:p>
          <a:p>
            <a:pPr algn="just">
              <a:buNone/>
            </a:pPr>
            <a:endParaRPr lang="en-US" dirty="0" smtClean="0"/>
          </a:p>
          <a:p>
            <a:pPr algn="just"/>
            <a:r>
              <a:rPr lang="en-US" dirty="0" smtClean="0"/>
              <a:t>In order to define the performers who can execute a particular activity, you must first select the working environment model, in which the performers to be assigned, their roles and their organizational units have been modeled.</a:t>
            </a:r>
          </a:p>
          <a:p>
            <a:pPr algn="just">
              <a:buNone/>
            </a:pPr>
            <a:endParaRPr lang="en-US" dirty="0" smtClean="0"/>
          </a:p>
          <a:p>
            <a:pPr algn="just"/>
            <a:r>
              <a:rPr lang="en-US" dirty="0" smtClean="0"/>
              <a:t>You can also define assignments with probabilities. For instance, an activity should be assigned with a probability of 20% to a performer of the role “Clerk”, with 30% to a performer of the role “Secretary” and with 50% to a performer of the role “Temporary help”.</a:t>
            </a:r>
          </a:p>
          <a:p>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46076"/>
            <a:ext cx="8229600" cy="654032"/>
          </a:xfrm>
        </p:spPr>
        <p:txBody>
          <a:bodyPr>
            <a:normAutofit fontScale="90000"/>
          </a:bodyPr>
          <a:lstStyle/>
          <a:p>
            <a:r>
              <a:rPr lang="en-US" dirty="0" smtClean="0"/>
              <a:t>Modeling – Assigning Resources</a:t>
            </a:r>
            <a:r>
              <a:rPr lang="en-GB" dirty="0" smtClean="0"/>
              <a:t/>
            </a:r>
            <a:br>
              <a:rPr lang="en-GB" dirty="0" smtClean="0"/>
            </a:br>
            <a:endParaRPr lang="en-US" dirty="0"/>
          </a:p>
        </p:txBody>
      </p:sp>
      <p:sp>
        <p:nvSpPr>
          <p:cNvPr id="3" name="Content Placeholder 2"/>
          <p:cNvSpPr>
            <a:spLocks noGrp="1"/>
          </p:cNvSpPr>
          <p:nvPr>
            <p:ph idx="1"/>
          </p:nvPr>
        </p:nvSpPr>
        <p:spPr>
          <a:xfrm>
            <a:off x="457200" y="1071546"/>
            <a:ext cx="8229600" cy="5054617"/>
          </a:xfrm>
        </p:spPr>
        <p:txBody>
          <a:bodyPr>
            <a:normAutofit fontScale="77500" lnSpcReduction="20000"/>
          </a:bodyPr>
          <a:lstStyle/>
          <a:p>
            <a:pPr algn="just"/>
            <a:r>
              <a:rPr lang="en-US" dirty="0" smtClean="0"/>
              <a:t>Allocating resources means that one or more actual resources are assigned to each object of the class “Resource” via the “Selection” attribute. These recourses are required when executing an activity.</a:t>
            </a:r>
          </a:p>
          <a:p>
            <a:pPr algn="just">
              <a:buNone/>
            </a:pPr>
            <a:endParaRPr lang="en-US" dirty="0" smtClean="0"/>
          </a:p>
          <a:p>
            <a:pPr algn="just"/>
            <a:r>
              <a:rPr lang="en-US" dirty="0" smtClean="0"/>
              <a:t>Allocated resources are evaluated in the simulation component during capacity analysis and workload analysis.</a:t>
            </a:r>
          </a:p>
          <a:p>
            <a:pPr algn="just">
              <a:buNone/>
            </a:pPr>
            <a:endParaRPr lang="en-US" dirty="0" smtClean="0"/>
          </a:p>
          <a:p>
            <a:pPr algn="just"/>
            <a:r>
              <a:rPr lang="en-US" dirty="0" smtClean="0"/>
              <a:t>Before resources can be allocated, you must first select the working environment model in which the resources to be allocated are modeled.</a:t>
            </a:r>
            <a:endParaRPr lang="en-US" smtClean="0"/>
          </a:p>
          <a:p>
            <a:pPr algn="just">
              <a:buNone/>
            </a:pPr>
            <a:endParaRPr lang="en-US" dirty="0" smtClean="0"/>
          </a:p>
          <a:p>
            <a:pPr algn="just"/>
            <a:r>
              <a:rPr lang="en-US" dirty="0" smtClean="0"/>
              <a:t>Exactly one resource is allocated to an activity.</a:t>
            </a:r>
          </a:p>
          <a:p>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Modeling – Performer and Process Calendar</a:t>
            </a:r>
            <a:endParaRPr lang="en-US" dirty="0"/>
          </a:p>
        </p:txBody>
      </p:sp>
      <p:sp>
        <p:nvSpPr>
          <p:cNvPr id="3" name="Content Placeholder 2"/>
          <p:cNvSpPr>
            <a:spLocks noGrp="1"/>
          </p:cNvSpPr>
          <p:nvPr>
            <p:ph idx="1"/>
          </p:nvPr>
        </p:nvSpPr>
        <p:spPr/>
        <p:txBody>
          <a:bodyPr>
            <a:normAutofit fontScale="70000" lnSpcReduction="20000"/>
          </a:bodyPr>
          <a:lstStyle/>
          <a:p>
            <a:pPr algn="just"/>
            <a:r>
              <a:rPr lang="en-US" dirty="0" smtClean="0"/>
              <a:t>The performer calendar allows you to define working time profiles for objects of class “Performer”. This calendar is evaluated by the workload analysis and specifies, for a one year period, the presence of a performer.</a:t>
            </a:r>
          </a:p>
          <a:p>
            <a:pPr lvl="1" algn="just"/>
            <a:r>
              <a:rPr lang="en-US" dirty="0" smtClean="0"/>
              <a:t>The default setting is that Monday to Friday are working days, Saturday and Sundays are days off (vacation are not taken into account).</a:t>
            </a:r>
          </a:p>
          <a:p>
            <a:pPr algn="just"/>
            <a:r>
              <a:rPr lang="en-US" dirty="0" smtClean="0"/>
              <a:t>The process calendar offers you the possibility to define occurrence profiles for every business process. The calendar is evaluated by the simulation algorithm workload analysis and states the period of occurrence and the probability of occurrence of a given business process referring to one year.</a:t>
            </a:r>
          </a:p>
          <a:p>
            <a:pPr lvl="1" algn="just"/>
            <a:r>
              <a:rPr lang="en-US" dirty="0" smtClean="0"/>
              <a:t>Example: if you enter the frequency “Uniform (00:30:00; 02:00:00)”, the business processes will be triggered from every 30 minutes (min) to every two hours (max).</a:t>
            </a:r>
          </a:p>
          <a:p>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Modeling – Modeling Guidelines </a:t>
            </a:r>
            <a:endParaRPr lang="en-US" dirty="0"/>
          </a:p>
        </p:txBody>
      </p:sp>
      <p:sp>
        <p:nvSpPr>
          <p:cNvPr id="3" name="Content Placeholder 2"/>
          <p:cNvSpPr>
            <a:spLocks noGrp="1"/>
          </p:cNvSpPr>
          <p:nvPr>
            <p:ph idx="1"/>
          </p:nvPr>
        </p:nvSpPr>
        <p:spPr>
          <a:xfrm>
            <a:off x="500034" y="1600200"/>
            <a:ext cx="8186766" cy="4972072"/>
          </a:xfrm>
        </p:spPr>
        <p:txBody>
          <a:bodyPr>
            <a:normAutofit fontScale="77500" lnSpcReduction="20000"/>
          </a:bodyPr>
          <a:lstStyle/>
          <a:p>
            <a:pPr algn="just"/>
            <a:r>
              <a:rPr lang="en-US" dirty="0" smtClean="0"/>
              <a:t>Completeness</a:t>
            </a:r>
          </a:p>
          <a:p>
            <a:pPr lvl="1" algn="just"/>
            <a:r>
              <a:rPr lang="en-US" dirty="0" smtClean="0"/>
              <a:t>Each model must have exactly one start object and at least one end object that must be completely and logically linked by other modeling objects and/or connectors (e.g., activities, decisions etc)</a:t>
            </a:r>
          </a:p>
          <a:p>
            <a:pPr lvl="1" algn="just"/>
            <a:r>
              <a:rPr lang="en-US" dirty="0" smtClean="0"/>
              <a:t>The transition conditions or probabilities after a decision must be defined correctly.</a:t>
            </a:r>
          </a:p>
          <a:p>
            <a:pPr lvl="1" algn="just"/>
            <a:r>
              <a:rPr lang="en-US" dirty="0" smtClean="0"/>
              <a:t>A performer assignment must be defined in every activity.</a:t>
            </a:r>
          </a:p>
          <a:p>
            <a:pPr lvl="1" algn="just"/>
            <a:r>
              <a:rPr lang="en-US" dirty="0" smtClean="0"/>
              <a:t>An application model of at least one business process model and exactly one working environment model must be defined.</a:t>
            </a:r>
          </a:p>
          <a:p>
            <a:pPr algn="just"/>
            <a:r>
              <a:rPr lang="en-US" dirty="0" smtClean="0"/>
              <a:t>Modeling and nesting parallel paths</a:t>
            </a:r>
          </a:p>
          <a:p>
            <a:pPr algn="just"/>
            <a:r>
              <a:rPr lang="en-US" dirty="0" smtClean="0"/>
              <a:t>Performer assignment and resource allocation</a:t>
            </a:r>
          </a:p>
          <a:p>
            <a:pPr algn="just"/>
            <a:r>
              <a:rPr lang="en-US" dirty="0" smtClean="0"/>
              <a:t>Performer and process calendar</a:t>
            </a:r>
          </a:p>
          <a:p>
            <a:pPr algn="just"/>
            <a:r>
              <a:rPr lang="en-US" dirty="0" smtClean="0"/>
              <a:t>Sub processes</a:t>
            </a:r>
          </a:p>
          <a:p>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Modeling – Application Models </a:t>
            </a:r>
            <a:endParaRPr lang="en-US" dirty="0"/>
          </a:p>
        </p:txBody>
      </p:sp>
      <p:sp>
        <p:nvSpPr>
          <p:cNvPr id="3" name="Content Placeholder 2"/>
          <p:cNvSpPr>
            <a:spLocks noGrp="1"/>
          </p:cNvSpPr>
          <p:nvPr>
            <p:ph idx="1"/>
          </p:nvPr>
        </p:nvSpPr>
        <p:spPr>
          <a:xfrm>
            <a:off x="-114304" y="1357298"/>
            <a:ext cx="4757742" cy="5286412"/>
          </a:xfrm>
        </p:spPr>
        <p:txBody>
          <a:bodyPr>
            <a:normAutofit fontScale="70000" lnSpcReduction="20000"/>
          </a:bodyPr>
          <a:lstStyle/>
          <a:p>
            <a:pPr algn="just"/>
            <a:r>
              <a:rPr lang="en-US" dirty="0" smtClean="0"/>
              <a:t>Defining application models is necessary if you wish to execute the Simulation algorithms “Capacity Analysis” and “Workload Analysis” in the Simulation component. An application model combines exactly one working environment model with one or more business process models.</a:t>
            </a:r>
          </a:p>
          <a:p>
            <a:pPr algn="just"/>
            <a:endParaRPr lang="en-US" dirty="0" smtClean="0"/>
          </a:p>
          <a:p>
            <a:pPr algn="just"/>
            <a:r>
              <a:rPr lang="en-US" dirty="0" smtClean="0"/>
              <a:t>To define an application model, select the “Application models…” from the “Model” menu and click in the “application models” window on the “Add” Button. The Application Model definition window will be displayed.</a:t>
            </a:r>
          </a:p>
          <a:p>
            <a:endParaRPr lang="en-US" dirty="0"/>
          </a:p>
        </p:txBody>
      </p:sp>
      <p:pic>
        <p:nvPicPr>
          <p:cNvPr id="1026" name="Picture 4"/>
          <p:cNvPicPr>
            <a:picLocks noChangeAspect="1" noChangeArrowheads="1"/>
          </p:cNvPicPr>
          <p:nvPr/>
        </p:nvPicPr>
        <p:blipFill>
          <a:blip r:embed="rId2" cstate="print"/>
          <a:srcRect/>
          <a:stretch>
            <a:fillRect/>
          </a:stretch>
        </p:blipFill>
        <p:spPr bwMode="auto">
          <a:xfrm>
            <a:off x="4695825" y="1905000"/>
            <a:ext cx="4448175" cy="3327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1414"/>
            <a:ext cx="8229600" cy="1143000"/>
          </a:xfrm>
        </p:spPr>
        <p:txBody>
          <a:bodyPr>
            <a:normAutofit fontScale="90000"/>
          </a:bodyPr>
          <a:lstStyle/>
          <a:p>
            <a:r>
              <a:rPr lang="en-US" dirty="0" smtClean="0"/>
              <a:t>Modeling – Calculating times and costs </a:t>
            </a:r>
            <a:endParaRPr lang="en-GB" dirty="0"/>
          </a:p>
        </p:txBody>
      </p:sp>
      <p:sp>
        <p:nvSpPr>
          <p:cNvPr id="3" name="Content Placeholder 2"/>
          <p:cNvSpPr>
            <a:spLocks noGrp="1"/>
          </p:cNvSpPr>
          <p:nvPr>
            <p:ph idx="1"/>
          </p:nvPr>
        </p:nvSpPr>
        <p:spPr>
          <a:xfrm>
            <a:off x="457200" y="1357298"/>
            <a:ext cx="8229600" cy="1785951"/>
          </a:xfrm>
        </p:spPr>
        <p:txBody>
          <a:bodyPr>
            <a:normAutofit fontScale="77500" lnSpcReduction="20000"/>
          </a:bodyPr>
          <a:lstStyle/>
          <a:p>
            <a:pPr algn="just"/>
            <a:r>
              <a:rPr lang="en-US" dirty="0" smtClean="0"/>
              <a:t>The assessment of business process models enables you to calculate average values for the following criteria:</a:t>
            </a:r>
          </a:p>
          <a:p>
            <a:pPr lvl="1" algn="just"/>
            <a:r>
              <a:rPr lang="en-US" dirty="0" smtClean="0"/>
              <a:t>Execution time</a:t>
            </a:r>
          </a:p>
          <a:p>
            <a:pPr lvl="1" algn="just"/>
            <a:r>
              <a:rPr lang="en-US" dirty="0" smtClean="0"/>
              <a:t>Waiting time</a:t>
            </a:r>
          </a:p>
          <a:p>
            <a:pPr lvl="1" algn="just"/>
            <a:r>
              <a:rPr lang="en-US" dirty="0" smtClean="0"/>
              <a:t>Resting time</a:t>
            </a:r>
            <a:endParaRPr lang="en-GB" dirty="0" smtClean="0"/>
          </a:p>
          <a:p>
            <a:endParaRPr lang="en-US" dirty="0"/>
          </a:p>
        </p:txBody>
      </p:sp>
      <p:pic>
        <p:nvPicPr>
          <p:cNvPr id="2050" name="Picture 4"/>
          <p:cNvPicPr>
            <a:picLocks noChangeAspect="1" noChangeArrowheads="1"/>
          </p:cNvPicPr>
          <p:nvPr/>
        </p:nvPicPr>
        <p:blipFill>
          <a:blip r:embed="rId2" cstate="print"/>
          <a:srcRect/>
          <a:stretch>
            <a:fillRect/>
          </a:stretch>
        </p:blipFill>
        <p:spPr bwMode="auto">
          <a:xfrm>
            <a:off x="428596" y="3429000"/>
            <a:ext cx="8153400" cy="28987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Modeling – Time concepts</a:t>
            </a:r>
            <a:endParaRPr lang="en-US" dirty="0"/>
          </a:p>
        </p:txBody>
      </p:sp>
      <p:sp>
        <p:nvSpPr>
          <p:cNvPr id="3" name="Content Placeholder 2"/>
          <p:cNvSpPr>
            <a:spLocks noGrp="1"/>
          </p:cNvSpPr>
          <p:nvPr>
            <p:ph idx="1"/>
          </p:nvPr>
        </p:nvSpPr>
        <p:spPr>
          <a:xfrm>
            <a:off x="214282" y="1600200"/>
            <a:ext cx="2857520" cy="4525963"/>
          </a:xfrm>
        </p:spPr>
        <p:txBody>
          <a:bodyPr>
            <a:normAutofit fontScale="70000" lnSpcReduction="20000"/>
          </a:bodyPr>
          <a:lstStyle/>
          <a:p>
            <a:pPr algn="just"/>
            <a:r>
              <a:rPr lang="en-US" dirty="0" smtClean="0"/>
              <a:t>Company time and Real time: Company time means the time during which your business process models are executed.</a:t>
            </a:r>
          </a:p>
          <a:p>
            <a:pPr algn="just"/>
            <a:endParaRPr lang="en-US" dirty="0" smtClean="0"/>
          </a:p>
          <a:p>
            <a:pPr algn="just"/>
            <a:r>
              <a:rPr lang="en-US" dirty="0" smtClean="0"/>
              <a:t>Activity times (attributes of activities):</a:t>
            </a:r>
          </a:p>
          <a:p>
            <a:pPr lvl="1" algn="just"/>
            <a:r>
              <a:rPr lang="en-US" dirty="0" smtClean="0"/>
              <a:t>Execution time</a:t>
            </a:r>
          </a:p>
          <a:p>
            <a:pPr lvl="1" algn="just"/>
            <a:r>
              <a:rPr lang="en-US" dirty="0" smtClean="0"/>
              <a:t>Resting time</a:t>
            </a:r>
          </a:p>
          <a:p>
            <a:pPr lvl="1" algn="just"/>
            <a:r>
              <a:rPr lang="en-US" dirty="0" smtClean="0"/>
              <a:t>Transport time</a:t>
            </a:r>
          </a:p>
          <a:p>
            <a:pPr lvl="1" algn="just"/>
            <a:r>
              <a:rPr lang="en-US" dirty="0" smtClean="0"/>
              <a:t>Waiting time</a:t>
            </a:r>
          </a:p>
          <a:p>
            <a:endParaRPr lang="en-US" dirty="0"/>
          </a:p>
        </p:txBody>
      </p:sp>
      <p:pic>
        <p:nvPicPr>
          <p:cNvPr id="3074" name="Picture 4"/>
          <p:cNvPicPr>
            <a:picLocks noChangeAspect="1" noChangeArrowheads="1"/>
          </p:cNvPicPr>
          <p:nvPr/>
        </p:nvPicPr>
        <p:blipFill>
          <a:blip r:embed="rId2" cstate="print"/>
          <a:srcRect/>
          <a:stretch>
            <a:fillRect/>
          </a:stretch>
        </p:blipFill>
        <p:spPr bwMode="auto">
          <a:xfrm>
            <a:off x="3429000" y="2746375"/>
            <a:ext cx="5715000" cy="3730625"/>
          </a:xfrm>
          <a:prstGeom prst="rect">
            <a:avLst/>
          </a:prstGeom>
          <a:noFill/>
          <a:ln w="9525">
            <a:noFill/>
            <a:miter lim="800000"/>
            <a:headEnd/>
            <a:tailEnd/>
          </a:ln>
        </p:spPr>
      </p:pic>
      <p:pic>
        <p:nvPicPr>
          <p:cNvPr id="3075" name="Picture 5"/>
          <p:cNvPicPr>
            <a:picLocks noChangeAspect="1" noChangeArrowheads="1"/>
          </p:cNvPicPr>
          <p:nvPr/>
        </p:nvPicPr>
        <p:blipFill>
          <a:blip r:embed="rId3" cstate="print"/>
          <a:srcRect/>
          <a:stretch>
            <a:fillRect/>
          </a:stretch>
        </p:blipFill>
        <p:spPr bwMode="auto">
          <a:xfrm>
            <a:off x="4181475" y="1447800"/>
            <a:ext cx="4505325" cy="1143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Analysis</a:t>
            </a:r>
            <a:endParaRPr lang="en-US" dirty="0"/>
          </a:p>
        </p:txBody>
      </p:sp>
      <p:sp>
        <p:nvSpPr>
          <p:cNvPr id="3" name="Content Placeholder 2"/>
          <p:cNvSpPr>
            <a:spLocks noGrp="1"/>
          </p:cNvSpPr>
          <p:nvPr>
            <p:ph idx="1"/>
          </p:nvPr>
        </p:nvSpPr>
        <p:spPr>
          <a:xfrm>
            <a:off x="357158" y="1357298"/>
            <a:ext cx="8329642" cy="5214974"/>
          </a:xfrm>
        </p:spPr>
        <p:txBody>
          <a:bodyPr>
            <a:normAutofit fontScale="62500" lnSpcReduction="20000"/>
          </a:bodyPr>
          <a:lstStyle/>
          <a:p>
            <a:pPr algn="just"/>
            <a:r>
              <a:rPr lang="en-US" dirty="0" smtClean="0"/>
              <a:t>The Analysis component allows you to carry out static evaluation on your ADONIS models (the Simulation component allows the possibility of dynamic evaluation).</a:t>
            </a:r>
          </a:p>
          <a:p>
            <a:pPr algn="just">
              <a:buNone/>
            </a:pPr>
            <a:endParaRPr lang="en-US" dirty="0" smtClean="0"/>
          </a:p>
          <a:p>
            <a:pPr algn="just"/>
            <a:r>
              <a:rPr lang="en-US" dirty="0" smtClean="0"/>
              <a:t>In “Queries/Reports” you can analyze the contents of your models (objects, connectors, their attributes), which contain specific defined criteria. The results can be displayed either in graphical or tabular form and saved in different formats.</a:t>
            </a:r>
          </a:p>
          <a:p>
            <a:pPr algn="just">
              <a:buNone/>
            </a:pPr>
            <a:endParaRPr lang="en-US" dirty="0" smtClean="0"/>
          </a:p>
          <a:p>
            <a:pPr algn="just"/>
            <a:r>
              <a:rPr lang="en-US" dirty="0" smtClean="0"/>
              <a:t>Additionally, it is possible to execute “predefined queries”.</a:t>
            </a:r>
          </a:p>
          <a:p>
            <a:pPr algn="just">
              <a:buNone/>
            </a:pPr>
            <a:endParaRPr lang="en-US" dirty="0" smtClean="0"/>
          </a:p>
          <a:p>
            <a:pPr algn="just"/>
            <a:r>
              <a:rPr lang="en-US" dirty="0" smtClean="0"/>
              <a:t>When carrying out a standardized query, you only need to supply the missing parameters, without having to enter an AQL expression. A user-defined query is carried out by combining standardized queries or using AQL expressions, which can be formulated directly.</a:t>
            </a:r>
          </a:p>
          <a:p>
            <a:pPr algn="just">
              <a:buNone/>
            </a:pPr>
            <a:endParaRPr lang="en-US" dirty="0" smtClean="0"/>
          </a:p>
          <a:p>
            <a:pPr algn="just"/>
            <a:r>
              <a:rPr lang="en-US" dirty="0" smtClean="0"/>
              <a:t>You may also execute certain predefined queries or generate predefined plans.</a:t>
            </a:r>
          </a:p>
          <a:p>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Analysis – Carrying out Queries</a:t>
            </a:r>
            <a:endParaRPr lang="en-US" dirty="0"/>
          </a:p>
        </p:txBody>
      </p:sp>
      <p:pic>
        <p:nvPicPr>
          <p:cNvPr id="4098" name="Picture 4"/>
          <p:cNvPicPr>
            <a:picLocks noChangeAspect="1" noChangeArrowheads="1"/>
          </p:cNvPicPr>
          <p:nvPr/>
        </p:nvPicPr>
        <p:blipFill>
          <a:blip r:embed="rId2" cstate="print"/>
          <a:srcRect/>
          <a:stretch>
            <a:fillRect/>
          </a:stretch>
        </p:blipFill>
        <p:spPr bwMode="auto">
          <a:xfrm>
            <a:off x="214282" y="1357298"/>
            <a:ext cx="5172075" cy="4810125"/>
          </a:xfrm>
          <a:prstGeom prst="rect">
            <a:avLst/>
          </a:prstGeom>
          <a:noFill/>
          <a:ln w="9525">
            <a:noFill/>
            <a:miter lim="800000"/>
            <a:headEnd/>
            <a:tailEnd/>
          </a:ln>
        </p:spPr>
      </p:pic>
      <p:pic>
        <p:nvPicPr>
          <p:cNvPr id="4099" name="Picture 5"/>
          <p:cNvPicPr>
            <a:picLocks noChangeAspect="1" noChangeArrowheads="1"/>
          </p:cNvPicPr>
          <p:nvPr/>
        </p:nvPicPr>
        <p:blipFill>
          <a:blip r:embed="rId3" cstate="print"/>
          <a:srcRect/>
          <a:stretch>
            <a:fillRect/>
          </a:stretch>
        </p:blipFill>
        <p:spPr bwMode="auto">
          <a:xfrm>
            <a:off x="3657600" y="1219200"/>
            <a:ext cx="5486400" cy="32845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Analysis – Analytic Evaluation</a:t>
            </a:r>
            <a:endParaRPr lang="en-US" dirty="0"/>
          </a:p>
        </p:txBody>
      </p:sp>
      <p:sp>
        <p:nvSpPr>
          <p:cNvPr id="3" name="Content Placeholder 2"/>
          <p:cNvSpPr>
            <a:spLocks noGrp="1"/>
          </p:cNvSpPr>
          <p:nvPr>
            <p:ph idx="1"/>
          </p:nvPr>
        </p:nvSpPr>
        <p:spPr>
          <a:xfrm>
            <a:off x="214282" y="1600200"/>
            <a:ext cx="8715436" cy="4525963"/>
          </a:xfrm>
        </p:spPr>
        <p:txBody>
          <a:bodyPr>
            <a:normAutofit fontScale="70000" lnSpcReduction="20000"/>
          </a:bodyPr>
          <a:lstStyle/>
          <a:p>
            <a:pPr algn="just"/>
            <a:r>
              <a:rPr lang="en-US" dirty="0" smtClean="0"/>
              <a:t>Analytic Evaluation enables you to carry out a static evaluation of your business process models. The working environment is not taken into account.</a:t>
            </a:r>
          </a:p>
          <a:p>
            <a:pPr algn="just"/>
            <a:r>
              <a:rPr lang="en-US" dirty="0" smtClean="0"/>
              <a:t>Analytic Evaluation calculates the average times and costs of the business processes in question. In particular the analytic evaluation provides the following results:</a:t>
            </a:r>
          </a:p>
          <a:p>
            <a:pPr lvl="1" algn="just"/>
            <a:r>
              <a:rPr lang="en-US" dirty="0" smtClean="0"/>
              <a:t>Frequency</a:t>
            </a:r>
          </a:p>
          <a:p>
            <a:pPr lvl="1" algn="just"/>
            <a:r>
              <a:rPr lang="en-US" dirty="0" smtClean="0"/>
              <a:t>Execution time</a:t>
            </a:r>
          </a:p>
          <a:p>
            <a:pPr lvl="1" algn="just"/>
            <a:r>
              <a:rPr lang="en-US" dirty="0" smtClean="0"/>
              <a:t>Waiting time</a:t>
            </a:r>
          </a:p>
          <a:p>
            <a:pPr lvl="1" algn="just"/>
            <a:r>
              <a:rPr lang="en-US" dirty="0" smtClean="0"/>
              <a:t>Resting time</a:t>
            </a:r>
          </a:p>
          <a:p>
            <a:pPr lvl="1" algn="just"/>
            <a:r>
              <a:rPr lang="en-US" dirty="0" smtClean="0"/>
              <a:t>Transport time</a:t>
            </a:r>
          </a:p>
          <a:p>
            <a:pPr lvl="1" algn="just"/>
            <a:r>
              <a:rPr lang="en-US" dirty="0" smtClean="0"/>
              <a:t>Costs</a:t>
            </a:r>
          </a:p>
          <a:p>
            <a:pPr lvl="1" algn="just"/>
            <a:r>
              <a:rPr lang="en-US" dirty="0" smtClean="0"/>
              <a:t>Execution time (working days)</a:t>
            </a:r>
          </a:p>
          <a:p>
            <a:pPr lvl="1" algn="just"/>
            <a:r>
              <a:rPr lang="en-US" dirty="0" smtClean="0"/>
              <a:t>Cycle time</a:t>
            </a:r>
          </a:p>
          <a:p>
            <a:endParaRPr lang="en-US" dirty="0"/>
          </a:p>
        </p:txBody>
      </p:sp>
      <p:pic>
        <p:nvPicPr>
          <p:cNvPr id="5122" name="Picture 4"/>
          <p:cNvPicPr>
            <a:picLocks noChangeAspect="1" noChangeArrowheads="1"/>
          </p:cNvPicPr>
          <p:nvPr/>
        </p:nvPicPr>
        <p:blipFill>
          <a:blip r:embed="rId2" cstate="print"/>
          <a:srcRect/>
          <a:stretch>
            <a:fillRect/>
          </a:stretch>
        </p:blipFill>
        <p:spPr bwMode="auto">
          <a:xfrm>
            <a:off x="4343400" y="3951288"/>
            <a:ext cx="4800600" cy="29067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1414"/>
            <a:ext cx="8229600" cy="1143000"/>
          </a:xfrm>
        </p:spPr>
        <p:txBody>
          <a:bodyPr>
            <a:normAutofit/>
          </a:bodyPr>
          <a:lstStyle/>
          <a:p>
            <a:r>
              <a:rPr lang="en-US" dirty="0" smtClean="0"/>
              <a:t>Simulation</a:t>
            </a:r>
            <a:endParaRPr lang="en-US" dirty="0"/>
          </a:p>
        </p:txBody>
      </p:sp>
      <p:sp>
        <p:nvSpPr>
          <p:cNvPr id="3" name="Content Placeholder 2"/>
          <p:cNvSpPr>
            <a:spLocks noGrp="1"/>
          </p:cNvSpPr>
          <p:nvPr>
            <p:ph idx="1"/>
          </p:nvPr>
        </p:nvSpPr>
        <p:spPr>
          <a:xfrm>
            <a:off x="457200" y="1214422"/>
            <a:ext cx="8258204" cy="5429288"/>
          </a:xfrm>
        </p:spPr>
        <p:txBody>
          <a:bodyPr>
            <a:normAutofit fontScale="77500" lnSpcReduction="20000"/>
          </a:bodyPr>
          <a:lstStyle/>
          <a:p>
            <a:pPr algn="just"/>
            <a:r>
              <a:rPr lang="en-US" dirty="0" smtClean="0"/>
              <a:t>By simulating your Business Process Models you can try out potential restructuring measures and examine the effects of such measures from different views.</a:t>
            </a:r>
          </a:p>
          <a:p>
            <a:pPr algn="just"/>
            <a:r>
              <a:rPr lang="en-US" dirty="0" smtClean="0"/>
              <a:t>ADONIS provides you with the following simulation algorithms:</a:t>
            </a:r>
          </a:p>
          <a:p>
            <a:pPr lvl="1" algn="just"/>
            <a:r>
              <a:rPr lang="en-US" dirty="0" smtClean="0"/>
              <a:t>Path analysis</a:t>
            </a:r>
          </a:p>
          <a:p>
            <a:pPr lvl="1" algn="just"/>
            <a:r>
              <a:rPr lang="en-US" dirty="0" smtClean="0"/>
              <a:t>Capacity analysis</a:t>
            </a:r>
          </a:p>
          <a:p>
            <a:pPr lvl="1" algn="just"/>
            <a:r>
              <a:rPr lang="en-US" dirty="0" smtClean="0"/>
              <a:t>Workload analysis (steady state) (with animation)</a:t>
            </a:r>
          </a:p>
          <a:p>
            <a:pPr lvl="1" algn="just"/>
            <a:r>
              <a:rPr lang="en-US" dirty="0" smtClean="0"/>
              <a:t>Workload analysis (fixed time period) (with animation)</a:t>
            </a:r>
          </a:p>
          <a:p>
            <a:pPr algn="just"/>
            <a:r>
              <a:rPr lang="en-US" dirty="0" smtClean="0"/>
              <a:t>In addition, there are evaluation mechanisms that enable you to carry out further evaluation on the simulation results by using ADL queries (i.e., determine all processes which have an aggregated execution time of more than 50 days per year). Evaluation queries are carried out in an identical manner for all simulation algorithms.</a:t>
            </a:r>
          </a:p>
          <a:p>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Simulation – Overview of the simulation algorithms</a:t>
            </a:r>
            <a:endParaRPr lang="en-US" dirty="0"/>
          </a:p>
        </p:txBody>
      </p:sp>
      <p:sp>
        <p:nvSpPr>
          <p:cNvPr id="3" name="Content Placeholder 2"/>
          <p:cNvSpPr>
            <a:spLocks noGrp="1"/>
          </p:cNvSpPr>
          <p:nvPr>
            <p:ph idx="1"/>
          </p:nvPr>
        </p:nvSpPr>
        <p:spPr>
          <a:xfrm>
            <a:off x="285720" y="1428736"/>
            <a:ext cx="8401080" cy="5429264"/>
          </a:xfrm>
        </p:spPr>
        <p:txBody>
          <a:bodyPr>
            <a:normAutofit fontScale="70000" lnSpcReduction="20000"/>
          </a:bodyPr>
          <a:lstStyle/>
          <a:p>
            <a:pPr algn="just"/>
            <a:r>
              <a:rPr lang="en-US" dirty="0" smtClean="0"/>
              <a:t>Path analysis allows you to evaluate your Business Process Models without taking the Working Environment into account, whereas in capacity analysis and workload analysis there are assignments of performers to the activities.</a:t>
            </a:r>
          </a:p>
          <a:p>
            <a:pPr algn="just"/>
            <a:r>
              <a:rPr lang="en-US" dirty="0" smtClean="0"/>
              <a:t>Capacity analysis </a:t>
            </a:r>
            <a:r>
              <a:rPr lang="en-US" dirty="0" err="1" smtClean="0"/>
              <a:t>vs</a:t>
            </a:r>
            <a:r>
              <a:rPr lang="en-US" dirty="0" smtClean="0"/>
              <a:t> Workload analysis</a:t>
            </a:r>
          </a:p>
          <a:p>
            <a:pPr lvl="1" algn="just"/>
            <a:r>
              <a:rPr lang="en-US" dirty="0" smtClean="0"/>
              <a:t>Capacity analysis determines how many resources (performers and machines) are necessary for the execution of certain business process models based on how often these models are executed in a given period of time.</a:t>
            </a:r>
          </a:p>
          <a:p>
            <a:pPr lvl="1" algn="just"/>
            <a:r>
              <a:rPr lang="en-US" dirty="0" smtClean="0"/>
              <a:t>Workload analysis determines the waiting and cycle times of business process models and activities based on a given quantity of resources and their availability</a:t>
            </a:r>
          </a:p>
          <a:p>
            <a:pPr algn="just"/>
            <a:r>
              <a:rPr lang="en-US" dirty="0" smtClean="0"/>
              <a:t>Steady state </a:t>
            </a:r>
            <a:r>
              <a:rPr lang="en-US" dirty="0" err="1" smtClean="0"/>
              <a:t>vs</a:t>
            </a:r>
            <a:r>
              <a:rPr lang="en-US" dirty="0" smtClean="0"/>
              <a:t> fixed time period workload analysis</a:t>
            </a:r>
          </a:p>
          <a:p>
            <a:pPr lvl="1" algn="just"/>
            <a:r>
              <a:rPr lang="en-US" dirty="0" smtClean="0"/>
              <a:t>Steady state: a specific number of process runs are simulated, independent of the time period covered by the execution of the models. The results are calculated once a steady state has been reached.</a:t>
            </a:r>
          </a:p>
          <a:p>
            <a:pPr lvl="1" algn="just"/>
            <a:r>
              <a:rPr lang="en-US" dirty="0" smtClean="0"/>
              <a:t>Fixed time period: a previously determined time period is simulated, independent of how many models are executed within this period.</a:t>
            </a:r>
          </a:p>
          <a:p>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1414"/>
            <a:ext cx="8229600" cy="1143000"/>
          </a:xfrm>
        </p:spPr>
        <p:txBody>
          <a:bodyPr>
            <a:normAutofit/>
          </a:bodyPr>
          <a:lstStyle/>
          <a:p>
            <a:r>
              <a:rPr lang="en-US" dirty="0" smtClean="0"/>
              <a:t>Simulation – Parallelisms</a:t>
            </a:r>
            <a:endParaRPr lang="en-US" dirty="0"/>
          </a:p>
        </p:txBody>
      </p:sp>
      <p:sp>
        <p:nvSpPr>
          <p:cNvPr id="3" name="Content Placeholder 2"/>
          <p:cNvSpPr>
            <a:spLocks noGrp="1"/>
          </p:cNvSpPr>
          <p:nvPr>
            <p:ph idx="1"/>
          </p:nvPr>
        </p:nvSpPr>
        <p:spPr>
          <a:xfrm>
            <a:off x="457200" y="1214422"/>
            <a:ext cx="8229600" cy="2286017"/>
          </a:xfrm>
        </p:spPr>
        <p:txBody>
          <a:bodyPr>
            <a:normAutofit fontScale="70000" lnSpcReduction="20000"/>
          </a:bodyPr>
          <a:lstStyle/>
          <a:p>
            <a:pPr algn="just"/>
            <a:r>
              <a:rPr lang="en-US" dirty="0" smtClean="0"/>
              <a:t>One of the most important results which ADONIS produces is the average cycle time of a business process, which specifies how much time is needed on average from the start of a business process to its end.</a:t>
            </a:r>
          </a:p>
          <a:p>
            <a:pPr algn="just"/>
            <a:r>
              <a:rPr lang="en-US" dirty="0" smtClean="0"/>
              <a:t>The execution time of business process model shown below is 25 minutes, while the cycle time is 15 minutes, since both activities are executed in parallel and so can start at the same time.</a:t>
            </a:r>
          </a:p>
          <a:p>
            <a:endParaRPr lang="en-US" dirty="0"/>
          </a:p>
        </p:txBody>
      </p:sp>
      <p:pic>
        <p:nvPicPr>
          <p:cNvPr id="6146" name="Picture 4"/>
          <p:cNvPicPr>
            <a:picLocks noChangeAspect="1" noChangeArrowheads="1"/>
          </p:cNvPicPr>
          <p:nvPr/>
        </p:nvPicPr>
        <p:blipFill>
          <a:blip r:embed="rId2" cstate="print"/>
          <a:srcRect/>
          <a:stretch>
            <a:fillRect/>
          </a:stretch>
        </p:blipFill>
        <p:spPr bwMode="auto">
          <a:xfrm>
            <a:off x="2357422" y="3571876"/>
            <a:ext cx="4572000" cy="25812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Simulation – Path analysis</a:t>
            </a:r>
            <a:endParaRPr lang="en-US" dirty="0"/>
          </a:p>
        </p:txBody>
      </p:sp>
      <p:sp>
        <p:nvSpPr>
          <p:cNvPr id="3" name="Content Placeholder 2"/>
          <p:cNvSpPr>
            <a:spLocks noGrp="1"/>
          </p:cNvSpPr>
          <p:nvPr>
            <p:ph idx="1"/>
          </p:nvPr>
        </p:nvSpPr>
        <p:spPr>
          <a:xfrm>
            <a:off x="457200" y="1357298"/>
            <a:ext cx="8229600" cy="2543180"/>
          </a:xfrm>
        </p:spPr>
        <p:txBody>
          <a:bodyPr>
            <a:normAutofit fontScale="77500" lnSpcReduction="20000"/>
          </a:bodyPr>
          <a:lstStyle/>
          <a:p>
            <a:pPr algn="just"/>
            <a:r>
              <a:rPr lang="en-US" dirty="0" smtClean="0"/>
              <a:t>The path analysis algorithm enables you to evaluate your business process models without regard to the working environment. You obtain process and path related results, which can be displayed both graphically and in text format.</a:t>
            </a:r>
          </a:p>
          <a:p>
            <a:pPr algn="just"/>
            <a:endParaRPr lang="en-US" dirty="0" smtClean="0"/>
          </a:p>
          <a:p>
            <a:pPr>
              <a:buNone/>
            </a:pPr>
            <a:r>
              <a:rPr lang="en-US" dirty="0" smtClean="0"/>
              <a:t>Path results			     Business Process Results</a:t>
            </a:r>
            <a:endParaRPr lang="en-GB" dirty="0" smtClean="0"/>
          </a:p>
          <a:p>
            <a:endParaRPr lang="en-US" dirty="0"/>
          </a:p>
        </p:txBody>
      </p:sp>
      <p:pic>
        <p:nvPicPr>
          <p:cNvPr id="7170" name="Picture 4"/>
          <p:cNvPicPr>
            <a:picLocks noChangeAspect="1" noChangeArrowheads="1"/>
          </p:cNvPicPr>
          <p:nvPr/>
        </p:nvPicPr>
        <p:blipFill>
          <a:blip r:embed="rId2" cstate="print"/>
          <a:srcRect/>
          <a:stretch>
            <a:fillRect/>
          </a:stretch>
        </p:blipFill>
        <p:spPr bwMode="auto">
          <a:xfrm>
            <a:off x="228600" y="3924320"/>
            <a:ext cx="3810000" cy="2433638"/>
          </a:xfrm>
          <a:prstGeom prst="rect">
            <a:avLst/>
          </a:prstGeom>
          <a:noFill/>
          <a:ln w="9525">
            <a:noFill/>
            <a:miter lim="800000"/>
            <a:headEnd/>
            <a:tailEnd/>
          </a:ln>
        </p:spPr>
      </p:pic>
      <p:pic>
        <p:nvPicPr>
          <p:cNvPr id="7171" name="Picture 5"/>
          <p:cNvPicPr>
            <a:picLocks noChangeAspect="1" noChangeArrowheads="1"/>
          </p:cNvPicPr>
          <p:nvPr/>
        </p:nvPicPr>
        <p:blipFill>
          <a:blip r:embed="rId3" cstate="print"/>
          <a:srcRect/>
          <a:stretch>
            <a:fillRect/>
          </a:stretch>
        </p:blipFill>
        <p:spPr bwMode="auto">
          <a:xfrm>
            <a:off x="4267200" y="3924320"/>
            <a:ext cx="4876800" cy="19018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Simulation – Capacity Analysis</a:t>
            </a:r>
            <a:endParaRPr lang="en-US" dirty="0"/>
          </a:p>
        </p:txBody>
      </p:sp>
      <p:sp>
        <p:nvSpPr>
          <p:cNvPr id="3" name="Content Placeholder 2"/>
          <p:cNvSpPr>
            <a:spLocks noGrp="1"/>
          </p:cNvSpPr>
          <p:nvPr>
            <p:ph idx="1"/>
          </p:nvPr>
        </p:nvSpPr>
        <p:spPr>
          <a:xfrm>
            <a:off x="428596" y="1600200"/>
            <a:ext cx="8258204" cy="4900634"/>
          </a:xfrm>
        </p:spPr>
        <p:txBody>
          <a:bodyPr>
            <a:normAutofit fontScale="77500" lnSpcReduction="20000"/>
          </a:bodyPr>
          <a:lstStyle/>
          <a:p>
            <a:pPr algn="just"/>
            <a:r>
              <a:rPr lang="en-US" dirty="0" smtClean="0"/>
              <a:t>Capacity analysis is based on an application model, consisting of exactly one working environment model and at least one business process model. It calculates business process costs.</a:t>
            </a:r>
          </a:p>
          <a:p>
            <a:pPr algn="just"/>
            <a:r>
              <a:rPr lang="en-US" dirty="0" smtClean="0"/>
              <a:t>A capacity analysis simulates each business process model contained in the application model as many times as specified in the number of simulations. The results can be examined either as process or period related. As the activities are assigned to performers, the capacity of each can be identified.</a:t>
            </a:r>
          </a:p>
          <a:p>
            <a:pPr algn="just"/>
            <a:r>
              <a:rPr lang="en-US" dirty="0" smtClean="0"/>
              <a:t>In addition, the personnel and resource costs of the activities and the business process models are calculated.</a:t>
            </a:r>
          </a:p>
          <a:p>
            <a:pPr algn="just"/>
            <a:r>
              <a:rPr lang="en-US" dirty="0" smtClean="0"/>
              <a:t>In order to run a capacity analysis, the performers of the various activities must be defined. Capacities with a value greater that 1 mean that the performer is overloaded.</a:t>
            </a:r>
            <a:endParaRPr lang="en-GB" dirty="0" smtClean="0"/>
          </a:p>
          <a:p>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Simulation – Workload Analysis</a:t>
            </a:r>
            <a:endParaRPr lang="en-US" dirty="0"/>
          </a:p>
        </p:txBody>
      </p:sp>
      <p:sp>
        <p:nvSpPr>
          <p:cNvPr id="3" name="Content Placeholder 2"/>
          <p:cNvSpPr>
            <a:spLocks noGrp="1"/>
          </p:cNvSpPr>
          <p:nvPr>
            <p:ph idx="1"/>
          </p:nvPr>
        </p:nvSpPr>
        <p:spPr>
          <a:xfrm>
            <a:off x="357158" y="1600200"/>
            <a:ext cx="8329642" cy="4900634"/>
          </a:xfrm>
        </p:spPr>
        <p:txBody>
          <a:bodyPr>
            <a:normAutofit fontScale="70000" lnSpcReduction="20000"/>
          </a:bodyPr>
          <a:lstStyle/>
          <a:p>
            <a:pPr algn="just"/>
            <a:r>
              <a:rPr lang="en-US" dirty="0" smtClean="0"/>
              <a:t>The workload analysis investigates the dynamic behavior of the organization. It bases calculations on the (process or performer) calendars and the waiting queues at simulation time.</a:t>
            </a:r>
          </a:p>
          <a:p>
            <a:pPr algn="just">
              <a:buNone/>
            </a:pPr>
            <a:endParaRPr lang="en-US" dirty="0" smtClean="0"/>
          </a:p>
          <a:p>
            <a:pPr algn="just"/>
            <a:r>
              <a:rPr lang="en-US" dirty="0" smtClean="0"/>
              <a:t>The input is an application model. It calculates the waiting times of the activities and thus also cycle times of the processes using the workloads of the performers and resources. If an activity is assigned to a performer or to a resource, while he is still busy executing a different task, waiting time is caused.</a:t>
            </a:r>
          </a:p>
          <a:p>
            <a:pPr algn="just">
              <a:buNone/>
            </a:pPr>
            <a:endParaRPr lang="en-US" dirty="0" smtClean="0"/>
          </a:p>
          <a:p>
            <a:pPr algn="just"/>
            <a:r>
              <a:rPr lang="en-US" dirty="0" smtClean="0"/>
              <a:t>The workload analysis simulates on the time axis, in contrast to the path and capacity analysis algorithms. Simulation on the time axis allows the number of activities a performer has to execute to vary as the processes are started at random.</a:t>
            </a:r>
          </a:p>
          <a:p>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2852"/>
            <a:ext cx="8229600" cy="1143000"/>
          </a:xfrm>
        </p:spPr>
        <p:txBody>
          <a:bodyPr>
            <a:normAutofit/>
          </a:bodyPr>
          <a:lstStyle/>
          <a:p>
            <a:r>
              <a:rPr lang="en-US" dirty="0" smtClean="0"/>
              <a:t>Simulation – Agents</a:t>
            </a:r>
            <a:endParaRPr lang="en-US" dirty="0"/>
          </a:p>
        </p:txBody>
      </p:sp>
      <p:sp>
        <p:nvSpPr>
          <p:cNvPr id="3" name="Content Placeholder 2"/>
          <p:cNvSpPr>
            <a:spLocks noGrp="1"/>
          </p:cNvSpPr>
          <p:nvPr>
            <p:ph idx="1"/>
          </p:nvPr>
        </p:nvSpPr>
        <p:spPr>
          <a:xfrm>
            <a:off x="500034" y="1285860"/>
            <a:ext cx="8186766" cy="5357850"/>
          </a:xfrm>
        </p:spPr>
        <p:txBody>
          <a:bodyPr>
            <a:normAutofit fontScale="70000" lnSpcReduction="20000"/>
          </a:bodyPr>
          <a:lstStyle/>
          <a:p>
            <a:pPr algn="just"/>
            <a:r>
              <a:rPr lang="en-US" dirty="0" smtClean="0"/>
              <a:t>The task of agents is to support you if you wish to calculate additional non-standard simulation results. During the simulation the agents collect information about the behavior of the business process models and thus produce additional simulation results.</a:t>
            </a:r>
          </a:p>
          <a:p>
            <a:pPr algn="just">
              <a:buNone/>
            </a:pPr>
            <a:endParaRPr lang="en-US" dirty="0" smtClean="0"/>
          </a:p>
          <a:p>
            <a:pPr algn="just"/>
            <a:r>
              <a:rPr lang="en-US" dirty="0" smtClean="0"/>
              <a:t>While the simulation calculates general process measures, such as cycle and execution times, you can employ agents to calculate process-specific measures, such as the cycle time up to a specific activity, the execution times of all manual activities etc.</a:t>
            </a:r>
          </a:p>
          <a:p>
            <a:pPr algn="just">
              <a:buNone/>
            </a:pPr>
            <a:endParaRPr lang="en-US" dirty="0" smtClean="0"/>
          </a:p>
          <a:p>
            <a:pPr algn="just"/>
            <a:r>
              <a:rPr lang="en-US" dirty="0" smtClean="0"/>
              <a:t>Agent can also determine evaluation results for selected periods of time, for instance expected costs in the first quarter of a year.</a:t>
            </a:r>
          </a:p>
          <a:p>
            <a:pPr algn="just">
              <a:buNone/>
            </a:pPr>
            <a:endParaRPr lang="en-US" dirty="0" smtClean="0"/>
          </a:p>
          <a:p>
            <a:pPr algn="just"/>
            <a:r>
              <a:rPr lang="en-US" dirty="0" smtClean="0"/>
              <a:t>There is a number of pre-defined agent types, based on templates that define their characteristics and tasks. Such agents are Animation/simulation progress, WE </a:t>
            </a:r>
            <a:r>
              <a:rPr lang="en-US" dirty="0" err="1" smtClean="0"/>
              <a:t>Agent:Personnel</a:t>
            </a:r>
            <a:r>
              <a:rPr lang="en-US" dirty="0" smtClean="0"/>
              <a:t>, BP </a:t>
            </a:r>
            <a:r>
              <a:rPr lang="en-US" dirty="0" err="1" smtClean="0"/>
              <a:t>Agent:Personel</a:t>
            </a:r>
            <a:r>
              <a:rPr lang="en-US" dirty="0" smtClean="0"/>
              <a:t>, BP Resource Agent, Standard.</a:t>
            </a:r>
          </a:p>
          <a:p>
            <a:pPr>
              <a:buNone/>
            </a:pPr>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Simulation – Offline Animation</a:t>
            </a:r>
            <a:endParaRPr lang="en-US" dirty="0"/>
          </a:p>
        </p:txBody>
      </p:sp>
      <p:sp>
        <p:nvSpPr>
          <p:cNvPr id="3" name="Content Placeholder 2"/>
          <p:cNvSpPr>
            <a:spLocks noGrp="1"/>
          </p:cNvSpPr>
          <p:nvPr>
            <p:ph idx="1"/>
          </p:nvPr>
        </p:nvSpPr>
        <p:spPr/>
        <p:txBody>
          <a:bodyPr>
            <a:normAutofit fontScale="85000" lnSpcReduction="10000"/>
          </a:bodyPr>
          <a:lstStyle/>
          <a:p>
            <a:pPr algn="just"/>
            <a:r>
              <a:rPr lang="en-US" dirty="0" smtClean="0"/>
              <a:t>Offline animation enables you to re-run a protocol created during a simulation.</a:t>
            </a:r>
          </a:p>
          <a:p>
            <a:pPr algn="just"/>
            <a:r>
              <a:rPr lang="en-US" dirty="0" smtClean="0"/>
              <a:t>It offers the following advantages:</a:t>
            </a:r>
          </a:p>
          <a:p>
            <a:pPr lvl="1" algn="just"/>
            <a:r>
              <a:rPr lang="en-US" dirty="0" smtClean="0"/>
              <a:t>You can examine certain parts of the period simulated, fast forward or rewind the simulation protocol and replay the animation in single steps.</a:t>
            </a:r>
          </a:p>
          <a:p>
            <a:pPr lvl="1" algn="just"/>
            <a:r>
              <a:rPr lang="en-US" dirty="0" smtClean="0"/>
              <a:t>Offline animation is usually faster than the simulation</a:t>
            </a:r>
          </a:p>
          <a:p>
            <a:pPr lvl="1" algn="just"/>
            <a:r>
              <a:rPr lang="en-US" dirty="0" smtClean="0"/>
              <a:t>It is possible to investigate specific aspects of your models more closely. You may still define appropriate agents and repeat the previous simulation run exactly using the offline animation. The agents’ results are thus based on the same simulation events as the simulation results.</a:t>
            </a:r>
          </a:p>
          <a:p>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Evaluation</a:t>
            </a:r>
            <a:endParaRPr lang="en-US" dirty="0"/>
          </a:p>
        </p:txBody>
      </p:sp>
      <p:sp>
        <p:nvSpPr>
          <p:cNvPr id="3" name="Content Placeholder 2"/>
          <p:cNvSpPr>
            <a:spLocks noGrp="1"/>
          </p:cNvSpPr>
          <p:nvPr>
            <p:ph idx="1"/>
          </p:nvPr>
        </p:nvSpPr>
        <p:spPr>
          <a:xfrm>
            <a:off x="357158" y="1357298"/>
            <a:ext cx="8329642" cy="5214974"/>
          </a:xfrm>
        </p:spPr>
        <p:txBody>
          <a:bodyPr>
            <a:normAutofit fontScale="85000" lnSpcReduction="20000"/>
          </a:bodyPr>
          <a:lstStyle/>
          <a:p>
            <a:pPr algn="just"/>
            <a:r>
              <a:rPr lang="en-US" dirty="0" smtClean="0"/>
              <a:t>The Evaluation component offers a number of modules, such as:</a:t>
            </a:r>
          </a:p>
          <a:p>
            <a:pPr lvl="1" algn="just"/>
            <a:r>
              <a:rPr lang="en-US" dirty="0" smtClean="0"/>
              <a:t>Comparison of results – you may compare the results </a:t>
            </a:r>
            <a:r>
              <a:rPr lang="en-US" smtClean="0"/>
              <a:t>of </a:t>
            </a:r>
            <a:r>
              <a:rPr lang="en-US" smtClean="0"/>
              <a:t>various </a:t>
            </a:r>
            <a:r>
              <a:rPr lang="en-US" dirty="0" smtClean="0"/>
              <a:t>ADONIS simulations or analysis to each other, that have previously been saved in the “Comparing Representation” format. There can be either tabular or graphical representation.</a:t>
            </a:r>
          </a:p>
          <a:p>
            <a:pPr lvl="1" algn="just"/>
            <a:r>
              <a:rPr lang="en-US" dirty="0" smtClean="0"/>
              <a:t>Evaluation queries – various evaluation queries can be run either default or user-defined.</a:t>
            </a:r>
          </a:p>
          <a:p>
            <a:pPr lvl="1" algn="just"/>
            <a:r>
              <a:rPr lang="en-US" dirty="0" err="1" smtClean="0"/>
              <a:t>Flowmark</a:t>
            </a:r>
            <a:r>
              <a:rPr lang="en-US" dirty="0" smtClean="0"/>
              <a:t> Audit Trail evaluation – this module enables you to evaluate processes and activities in a way similar to that of the simulation component, recognizing bottlenecks and other problem areas in a business process, which has been transformed into </a:t>
            </a:r>
            <a:r>
              <a:rPr lang="en-US" dirty="0" err="1" smtClean="0"/>
              <a:t>Flowmark</a:t>
            </a:r>
            <a:r>
              <a:rPr lang="en-US" dirty="0" smtClean="0"/>
              <a:t> (IBM) or </a:t>
            </a:r>
            <a:r>
              <a:rPr lang="en-US" dirty="0" err="1" smtClean="0"/>
              <a:t>MQSeries</a:t>
            </a:r>
            <a:r>
              <a:rPr lang="en-US" dirty="0" smtClean="0"/>
              <a:t> Workflow (the most recent version of </a:t>
            </a:r>
            <a:r>
              <a:rPr lang="en-US" dirty="0" err="1" smtClean="0"/>
              <a:t>Flowmark</a:t>
            </a:r>
            <a:r>
              <a:rPr lang="en-US" dirty="0" smtClean="0"/>
              <a:t>).</a:t>
            </a:r>
          </a:p>
          <a:p>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Import/Export</a:t>
            </a:r>
            <a:endParaRPr lang="en-US" dirty="0"/>
          </a:p>
        </p:txBody>
      </p:sp>
      <p:sp>
        <p:nvSpPr>
          <p:cNvPr id="3" name="Content Placeholder 2"/>
          <p:cNvSpPr>
            <a:spLocks noGrp="1"/>
          </p:cNvSpPr>
          <p:nvPr>
            <p:ph idx="1"/>
          </p:nvPr>
        </p:nvSpPr>
        <p:spPr/>
        <p:txBody>
          <a:bodyPr>
            <a:normAutofit fontScale="92500" lnSpcReduction="10000"/>
          </a:bodyPr>
          <a:lstStyle/>
          <a:p>
            <a:pPr algn="just"/>
            <a:r>
              <a:rPr lang="en-US" dirty="0" smtClean="0"/>
              <a:t>The Import/Export component enables you to export to ADL or XML files the models, model groups, attribute profiles and application models that are saved in the ADONIS database.</a:t>
            </a:r>
          </a:p>
          <a:p>
            <a:pPr algn="just">
              <a:buNone/>
            </a:pPr>
            <a:endParaRPr lang="en-US" dirty="0" smtClean="0"/>
          </a:p>
          <a:p>
            <a:pPr algn="just"/>
            <a:r>
              <a:rPr lang="en-US" dirty="0" smtClean="0"/>
              <a:t>Using the documentation component, you can transform ADONIS models to files (e.g., HTML, RTF, XML). This way it is possible to integrate the model contents including graphical representation into documents.</a:t>
            </a:r>
          </a:p>
          <a:p>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Examples – Application for Vacation</a:t>
            </a:r>
            <a:endParaRPr lang="en-US" dirty="0"/>
          </a:p>
        </p:txBody>
      </p:sp>
      <p:sp>
        <p:nvSpPr>
          <p:cNvPr id="8194" name="Rectangle 3"/>
          <p:cNvSpPr>
            <a:spLocks noChangeArrowheads="1"/>
          </p:cNvSpPr>
          <p:nvPr/>
        </p:nvSpPr>
        <p:spPr bwMode="auto">
          <a:xfrm>
            <a:off x="152400" y="4386263"/>
            <a:ext cx="4419600" cy="2090737"/>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marL="342900" marR="0" lvl="0" indent="-342900" algn="just" defTabSz="914400" rtl="0" eaLnBrk="0" fontAlgn="base" latinLnBrk="0" hangingPunct="0">
              <a:lnSpc>
                <a:spcPct val="100000"/>
              </a:lnSpc>
              <a:spcBef>
                <a:spcPct val="20000"/>
              </a:spcBef>
              <a:spcAft>
                <a:spcPct val="0"/>
              </a:spcAft>
              <a:buClr>
                <a:schemeClr val="accent2"/>
              </a:buClr>
              <a:buSzPts val="1100"/>
              <a:buFont typeface="Wingdings" pitchFamily="2" charset="2"/>
              <a:buChar char="§"/>
              <a:tabLst/>
            </a:pPr>
            <a:r>
              <a:rPr kumimoji="0" lang="en-US" sz="1800" b="0" i="0" u="none" strike="noStrike" cap="none" normalizeH="0" baseline="0" dirty="0" smtClean="0">
                <a:ln>
                  <a:noFill/>
                </a:ln>
                <a:solidFill>
                  <a:schemeClr val="tx1"/>
                </a:solidFill>
                <a:effectLst/>
                <a:latin typeface="Arial" pitchFamily="34" charset="0"/>
              </a:rPr>
              <a:t>Company map</a:t>
            </a:r>
          </a:p>
          <a:p>
            <a:pPr marL="742950" marR="0" lvl="1" indent="-285750" algn="just" defTabSz="914400" rtl="0" eaLnBrk="0" fontAlgn="base" latinLnBrk="0" hangingPunct="0">
              <a:lnSpc>
                <a:spcPct val="100000"/>
              </a:lnSpc>
              <a:spcBef>
                <a:spcPct val="20000"/>
              </a:spcBef>
              <a:spcAft>
                <a:spcPct val="0"/>
              </a:spcAft>
              <a:buClr>
                <a:schemeClr val="accent2"/>
              </a:buClr>
              <a:buSzPts val="1200"/>
              <a:buFont typeface="Wingdings" pitchFamily="2" charset="2"/>
              <a:buChar char="§"/>
              <a:tabLst/>
            </a:pPr>
            <a:r>
              <a:rPr kumimoji="0" lang="en-US" sz="1600" b="0" i="0" u="none" strike="noStrike" cap="none" normalizeH="0" baseline="0" dirty="0" smtClean="0">
                <a:ln>
                  <a:noFill/>
                </a:ln>
                <a:solidFill>
                  <a:schemeClr val="tx1"/>
                </a:solidFill>
                <a:effectLst/>
                <a:latin typeface="Arial" pitchFamily="34" charset="0"/>
              </a:rPr>
              <a:t>Applying for vacation</a:t>
            </a:r>
          </a:p>
          <a:p>
            <a:pPr marL="342900" marR="0" lvl="0" indent="-342900" algn="just" defTabSz="914400" rtl="0" eaLnBrk="0" fontAlgn="base" latinLnBrk="0" hangingPunct="0">
              <a:lnSpc>
                <a:spcPct val="100000"/>
              </a:lnSpc>
              <a:spcBef>
                <a:spcPct val="20000"/>
              </a:spcBef>
              <a:spcAft>
                <a:spcPct val="0"/>
              </a:spcAft>
              <a:buClr>
                <a:schemeClr val="accent2"/>
              </a:buClr>
              <a:buSzPts val="1100"/>
              <a:buFont typeface="Wingdings" pitchFamily="2" charset="2"/>
              <a:buChar char="§"/>
              <a:tabLst/>
            </a:pPr>
            <a:r>
              <a:rPr kumimoji="0" lang="en-US" sz="1800" b="0" i="0" u="none" strike="noStrike" cap="none" normalizeH="0" baseline="0" dirty="0" smtClean="0">
                <a:ln>
                  <a:noFill/>
                </a:ln>
                <a:solidFill>
                  <a:schemeClr val="tx1"/>
                </a:solidFill>
                <a:effectLst/>
                <a:latin typeface="Arial" pitchFamily="34" charset="0"/>
              </a:rPr>
              <a:t>Business Process Models</a:t>
            </a:r>
          </a:p>
          <a:p>
            <a:pPr marL="742950" marR="0" lvl="1" indent="-285750" algn="just" defTabSz="914400" rtl="0" eaLnBrk="0" fontAlgn="base" latinLnBrk="0" hangingPunct="0">
              <a:lnSpc>
                <a:spcPct val="100000"/>
              </a:lnSpc>
              <a:spcBef>
                <a:spcPct val="20000"/>
              </a:spcBef>
              <a:spcAft>
                <a:spcPct val="0"/>
              </a:spcAft>
              <a:buClr>
                <a:schemeClr val="accent2"/>
              </a:buClr>
              <a:buSzPts val="1200"/>
              <a:buFont typeface="Wingdings" pitchFamily="2" charset="2"/>
              <a:buChar char="§"/>
              <a:tabLst/>
            </a:pPr>
            <a:r>
              <a:rPr kumimoji="0" lang="en-US" sz="1600" b="0" i="0" u="none" strike="noStrike" cap="none" normalizeH="0" baseline="0" dirty="0" smtClean="0">
                <a:ln>
                  <a:noFill/>
                </a:ln>
                <a:solidFill>
                  <a:schemeClr val="tx1"/>
                </a:solidFill>
                <a:effectLst/>
                <a:latin typeface="Arial" pitchFamily="34" charset="0"/>
              </a:rPr>
              <a:t>BP Application for vacation</a:t>
            </a:r>
          </a:p>
          <a:p>
            <a:pPr marL="742950" marR="0" lvl="1" indent="-285750" algn="just" defTabSz="914400" rtl="0" eaLnBrk="0" fontAlgn="base" latinLnBrk="0" hangingPunct="0">
              <a:lnSpc>
                <a:spcPct val="100000"/>
              </a:lnSpc>
              <a:spcBef>
                <a:spcPct val="20000"/>
              </a:spcBef>
              <a:spcAft>
                <a:spcPct val="0"/>
              </a:spcAft>
              <a:buClr>
                <a:schemeClr val="accent2"/>
              </a:buClr>
              <a:buSzPts val="1200"/>
              <a:buFont typeface="Wingdings" pitchFamily="2" charset="2"/>
              <a:buChar char="§"/>
              <a:tabLst/>
            </a:pPr>
            <a:r>
              <a:rPr kumimoji="0" lang="en-US" sz="1600" b="0" i="0" u="none" strike="noStrike" cap="none" normalizeH="0" baseline="0" dirty="0" smtClean="0">
                <a:ln>
                  <a:noFill/>
                </a:ln>
                <a:solidFill>
                  <a:schemeClr val="tx1"/>
                </a:solidFill>
                <a:effectLst/>
                <a:latin typeface="Arial" pitchFamily="34" charset="0"/>
              </a:rPr>
              <a:t>SP Decline Application</a:t>
            </a:r>
          </a:p>
          <a:p>
            <a:pPr marL="342900" marR="0" lvl="0" indent="-342900" algn="just" defTabSz="914400" rtl="0" eaLnBrk="0" fontAlgn="base" latinLnBrk="0" hangingPunct="0">
              <a:lnSpc>
                <a:spcPct val="100000"/>
              </a:lnSpc>
              <a:spcBef>
                <a:spcPct val="20000"/>
              </a:spcBef>
              <a:spcAft>
                <a:spcPct val="0"/>
              </a:spcAft>
              <a:buClr>
                <a:schemeClr val="accent2"/>
              </a:buClr>
              <a:buSzPts val="1100"/>
              <a:buFont typeface="Wingdings" pitchFamily="2" charset="2"/>
              <a:buChar char="§"/>
              <a:tabLst/>
            </a:pPr>
            <a:r>
              <a:rPr kumimoji="0" lang="en-US" sz="1800" b="0" i="0" u="none" strike="noStrike" cap="none" normalizeH="0" baseline="0" dirty="0" smtClean="0">
                <a:ln>
                  <a:noFill/>
                </a:ln>
                <a:solidFill>
                  <a:schemeClr val="tx1"/>
                </a:solidFill>
                <a:effectLst/>
                <a:latin typeface="Arial" pitchFamily="34" charset="0"/>
              </a:rPr>
              <a:t>Working Environment Models</a:t>
            </a:r>
          </a:p>
          <a:p>
            <a:pPr marL="742950" marR="0" lvl="1" indent="-285750" algn="just" defTabSz="914400" rtl="0" eaLnBrk="0" fontAlgn="base" latinLnBrk="0" hangingPunct="0">
              <a:lnSpc>
                <a:spcPct val="100000"/>
              </a:lnSpc>
              <a:spcBef>
                <a:spcPct val="20000"/>
              </a:spcBef>
              <a:spcAft>
                <a:spcPct val="0"/>
              </a:spcAft>
              <a:buClr>
                <a:schemeClr val="accent2"/>
              </a:buClr>
              <a:buSzPts val="1200"/>
              <a:buFont typeface="Wingdings" pitchFamily="2" charset="2"/>
              <a:buChar char="§"/>
              <a:tabLst/>
            </a:pPr>
            <a:r>
              <a:rPr kumimoji="0" lang="en-US" sz="1600" b="0" i="0" u="none" strike="noStrike" cap="none" normalizeH="0" baseline="0" dirty="0" smtClean="0">
                <a:ln>
                  <a:noFill/>
                </a:ln>
                <a:solidFill>
                  <a:schemeClr val="tx1"/>
                </a:solidFill>
                <a:effectLst/>
                <a:latin typeface="Arial" pitchFamily="34" charset="0"/>
              </a:rPr>
              <a:t>Application Department</a:t>
            </a:r>
            <a:endParaRPr kumimoji="0" lang="en-US" sz="2800" b="0" i="0" u="none" strike="noStrike" cap="none" normalizeH="0" baseline="0" dirty="0" smtClean="0">
              <a:ln>
                <a:noFill/>
              </a:ln>
              <a:solidFill>
                <a:schemeClr val="tx1"/>
              </a:solidFill>
              <a:effectLst/>
              <a:latin typeface="Arial" pitchFamily="34" charset="0"/>
            </a:endParaRPr>
          </a:p>
        </p:txBody>
      </p:sp>
      <p:pic>
        <p:nvPicPr>
          <p:cNvPr id="8195" name="Picture 5"/>
          <p:cNvPicPr>
            <a:picLocks noChangeAspect="1" noChangeArrowheads="1"/>
          </p:cNvPicPr>
          <p:nvPr/>
        </p:nvPicPr>
        <p:blipFill>
          <a:blip r:embed="rId2" cstate="print"/>
          <a:srcRect/>
          <a:stretch>
            <a:fillRect/>
          </a:stretch>
        </p:blipFill>
        <p:spPr bwMode="auto">
          <a:xfrm>
            <a:off x="-52421" y="1252538"/>
            <a:ext cx="1652588" cy="2938462"/>
          </a:xfrm>
          <a:prstGeom prst="rect">
            <a:avLst/>
          </a:prstGeom>
          <a:noFill/>
          <a:ln w="9525">
            <a:noFill/>
            <a:miter lim="800000"/>
            <a:headEnd/>
            <a:tailEnd/>
          </a:ln>
        </p:spPr>
      </p:pic>
      <p:pic>
        <p:nvPicPr>
          <p:cNvPr id="8196" name="Picture 6"/>
          <p:cNvPicPr>
            <a:picLocks noChangeAspect="1" noChangeArrowheads="1"/>
          </p:cNvPicPr>
          <p:nvPr/>
        </p:nvPicPr>
        <p:blipFill>
          <a:blip r:embed="rId3" cstate="print"/>
          <a:srcRect/>
          <a:stretch>
            <a:fillRect/>
          </a:stretch>
        </p:blipFill>
        <p:spPr bwMode="auto">
          <a:xfrm>
            <a:off x="2071654" y="1404938"/>
            <a:ext cx="7010400" cy="2862262"/>
          </a:xfrm>
          <a:prstGeom prst="rect">
            <a:avLst/>
          </a:prstGeom>
          <a:noFill/>
          <a:ln w="9525">
            <a:noFill/>
            <a:miter lim="800000"/>
            <a:headEnd/>
            <a:tailEnd/>
          </a:ln>
        </p:spPr>
      </p:pic>
      <p:sp>
        <p:nvSpPr>
          <p:cNvPr id="8197" name="Line 7"/>
          <p:cNvSpPr>
            <a:spLocks noChangeShapeType="1"/>
          </p:cNvSpPr>
          <p:nvPr/>
        </p:nvSpPr>
        <p:spPr bwMode="auto">
          <a:xfrm>
            <a:off x="1462054" y="1676400"/>
            <a:ext cx="609600" cy="1143000"/>
          </a:xfrm>
          <a:prstGeom prst="line">
            <a:avLst/>
          </a:prstGeom>
          <a:noFill/>
          <a:ln w="9525">
            <a:solidFill>
              <a:schemeClr val="tx1"/>
            </a:solidFill>
            <a:round/>
            <a:headEnd/>
            <a:tailEnd type="triangle" w="med" len="med"/>
          </a:ln>
          <a:effectLst/>
        </p:spPr>
        <p:txBody>
          <a:bodyPr vert="horz" wrap="square" lIns="91440" tIns="45720" rIns="91440" bIns="45720" numCol="1" anchor="t" anchorCtr="0" compatLnSpc="1">
            <a:prstTxWarp prst="textNoShape">
              <a:avLst/>
            </a:prstTxWarp>
          </a:bodyPr>
          <a:lstStyle/>
          <a:p>
            <a:endParaRPr lang="en-US"/>
          </a:p>
        </p:txBody>
      </p:sp>
      <p:sp>
        <p:nvSpPr>
          <p:cNvPr id="8198" name="Line 9"/>
          <p:cNvSpPr>
            <a:spLocks noChangeShapeType="1"/>
          </p:cNvSpPr>
          <p:nvPr/>
        </p:nvSpPr>
        <p:spPr bwMode="auto">
          <a:xfrm>
            <a:off x="1462054" y="3657600"/>
            <a:ext cx="3562350" cy="1905000"/>
          </a:xfrm>
          <a:prstGeom prst="line">
            <a:avLst/>
          </a:prstGeom>
          <a:noFill/>
          <a:ln w="9525">
            <a:solidFill>
              <a:schemeClr val="tx1"/>
            </a:solidFill>
            <a:round/>
            <a:headEnd/>
            <a:tailEnd type="triangle" w="med" len="med"/>
          </a:ln>
          <a:effectLst/>
        </p:spPr>
        <p:txBody>
          <a:bodyPr vert="horz" wrap="square" lIns="91440" tIns="45720" rIns="91440" bIns="45720" numCol="1" anchor="t" anchorCtr="0" compatLnSpc="1">
            <a:prstTxWarp prst="textNoShape">
              <a:avLst/>
            </a:prstTxWarp>
          </a:bodyPr>
          <a:lstStyle/>
          <a:p>
            <a:endParaRPr lang="en-US"/>
          </a:p>
        </p:txBody>
      </p:sp>
      <p:pic>
        <p:nvPicPr>
          <p:cNvPr id="8199" name="Picture 8"/>
          <p:cNvPicPr>
            <a:picLocks noChangeAspect="1" noChangeArrowheads="1"/>
          </p:cNvPicPr>
          <p:nvPr/>
        </p:nvPicPr>
        <p:blipFill>
          <a:blip r:embed="rId4" cstate="print"/>
          <a:srcRect/>
          <a:stretch>
            <a:fillRect/>
          </a:stretch>
        </p:blipFill>
        <p:spPr bwMode="auto">
          <a:xfrm>
            <a:off x="5024404" y="4665663"/>
            <a:ext cx="3067050" cy="1887537"/>
          </a:xfrm>
          <a:prstGeom prst="rect">
            <a:avLst/>
          </a:prstGeom>
          <a:noFill/>
          <a:ln w="9525">
            <a:noFill/>
            <a:miter lim="800000"/>
            <a:headEnd/>
            <a:tailEnd/>
          </a:ln>
        </p:spPr>
      </p:pic>
      <p:sp>
        <p:nvSpPr>
          <p:cNvPr id="8201" name="Freeform 10"/>
          <p:cNvSpPr>
            <a:spLocks/>
          </p:cNvSpPr>
          <p:nvPr/>
        </p:nvSpPr>
        <p:spPr bwMode="auto">
          <a:xfrm>
            <a:off x="5586394" y="3857628"/>
            <a:ext cx="533400" cy="685800"/>
          </a:xfrm>
          <a:custGeom>
            <a:avLst/>
            <a:gdLst>
              <a:gd name="T0" fmla="*/ 846772500 w 336"/>
              <a:gd name="T1" fmla="*/ 0 h 432"/>
              <a:gd name="T2" fmla="*/ 120967500 w 336"/>
              <a:gd name="T3" fmla="*/ 483870000 h 432"/>
              <a:gd name="T4" fmla="*/ 120967500 w 336"/>
              <a:gd name="T5" fmla="*/ 1088707500 h 432"/>
              <a:gd name="T6" fmla="*/ 0 60000 65536"/>
              <a:gd name="T7" fmla="*/ 0 60000 65536"/>
              <a:gd name="T8" fmla="*/ 0 60000 65536"/>
            </a:gdLst>
            <a:ahLst/>
            <a:cxnLst>
              <a:cxn ang="T6">
                <a:pos x="T0" y="T1"/>
              </a:cxn>
              <a:cxn ang="T7">
                <a:pos x="T2" y="T3"/>
              </a:cxn>
              <a:cxn ang="T8">
                <a:pos x="T4" y="T5"/>
              </a:cxn>
            </a:cxnLst>
            <a:rect l="0" t="0" r="r" b="b"/>
            <a:pathLst>
              <a:path w="336" h="432">
                <a:moveTo>
                  <a:pt x="336" y="0"/>
                </a:moveTo>
                <a:cubicBezTo>
                  <a:pt x="216" y="60"/>
                  <a:pt x="96" y="120"/>
                  <a:pt x="48" y="192"/>
                </a:cubicBezTo>
                <a:cubicBezTo>
                  <a:pt x="0" y="264"/>
                  <a:pt x="24" y="348"/>
                  <a:pt x="48" y="432"/>
                </a:cubicBezTo>
              </a:path>
            </a:pathLst>
          </a:custGeom>
          <a:noFill/>
          <a:ln w="9525" cap="flat" cmpd="sng">
            <a:solidFill>
              <a:schemeClr val="tx1"/>
            </a:solidFill>
            <a:prstDash val="dash"/>
            <a:round/>
            <a:headEnd/>
            <a:tailEnd type="triangle" w="med" len="med"/>
          </a:ln>
          <a:effectLst/>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Examples – Application for Vacation</a:t>
            </a:r>
            <a:endParaRPr lang="en-US" dirty="0"/>
          </a:p>
        </p:txBody>
      </p:sp>
      <p:sp>
        <p:nvSpPr>
          <p:cNvPr id="3" name="Content Placeholder 2"/>
          <p:cNvSpPr>
            <a:spLocks noGrp="1"/>
          </p:cNvSpPr>
          <p:nvPr>
            <p:ph idx="1"/>
          </p:nvPr>
        </p:nvSpPr>
        <p:spPr>
          <a:xfrm>
            <a:off x="314324" y="1142984"/>
            <a:ext cx="8472518" cy="971544"/>
          </a:xfrm>
        </p:spPr>
        <p:txBody>
          <a:bodyPr>
            <a:normAutofit/>
          </a:bodyPr>
          <a:lstStyle/>
          <a:p>
            <a:r>
              <a:rPr lang="en-US" dirty="0" smtClean="0"/>
              <a:t>Working Environment: Application Department </a:t>
            </a:r>
            <a:endParaRPr lang="en-GB" dirty="0" smtClean="0"/>
          </a:p>
          <a:p>
            <a:endParaRPr lang="en-US" dirty="0"/>
          </a:p>
        </p:txBody>
      </p:sp>
      <p:pic>
        <p:nvPicPr>
          <p:cNvPr id="9218" name="Picture 5"/>
          <p:cNvPicPr>
            <a:picLocks noChangeAspect="1" noChangeArrowheads="1"/>
          </p:cNvPicPr>
          <p:nvPr/>
        </p:nvPicPr>
        <p:blipFill>
          <a:blip r:embed="rId2" cstate="print"/>
          <a:srcRect/>
          <a:stretch>
            <a:fillRect/>
          </a:stretch>
        </p:blipFill>
        <p:spPr bwMode="auto">
          <a:xfrm>
            <a:off x="928662" y="1928802"/>
            <a:ext cx="7013575" cy="4641850"/>
          </a:xfrm>
          <a:prstGeom prst="rect">
            <a:avLst/>
          </a:prstGeom>
          <a:noFill/>
          <a:ln w="9525">
            <a:noFill/>
            <a:miter lim="800000"/>
            <a:headEnd/>
            <a:tailEnd/>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8628"/>
            <a:ext cx="8229600" cy="928670"/>
          </a:xfrm>
        </p:spPr>
        <p:txBody>
          <a:bodyPr>
            <a:normAutofit fontScale="90000"/>
          </a:bodyPr>
          <a:lstStyle/>
          <a:p>
            <a:r>
              <a:rPr lang="en-US" dirty="0" smtClean="0"/>
              <a:t>Examples – Application for Vacation (with resources)</a:t>
            </a:r>
            <a:r>
              <a:rPr lang="en-GB" dirty="0" smtClean="0"/>
              <a:t/>
            </a:r>
            <a:br>
              <a:rPr lang="en-GB" dirty="0" smtClean="0"/>
            </a:br>
            <a:endParaRPr lang="en-US" dirty="0"/>
          </a:p>
        </p:txBody>
      </p:sp>
      <p:sp>
        <p:nvSpPr>
          <p:cNvPr id="3" name="Content Placeholder 2"/>
          <p:cNvSpPr>
            <a:spLocks noGrp="1"/>
          </p:cNvSpPr>
          <p:nvPr>
            <p:ph idx="1"/>
          </p:nvPr>
        </p:nvSpPr>
        <p:spPr>
          <a:xfrm>
            <a:off x="457200" y="1357298"/>
            <a:ext cx="8229600" cy="471478"/>
          </a:xfrm>
        </p:spPr>
        <p:txBody>
          <a:bodyPr>
            <a:normAutofit fontScale="92500" lnSpcReduction="20000"/>
          </a:bodyPr>
          <a:lstStyle/>
          <a:p>
            <a:r>
              <a:rPr lang="en-US" dirty="0" smtClean="0"/>
              <a:t>BP Application for vacation Process Model</a:t>
            </a:r>
          </a:p>
          <a:p>
            <a:endParaRPr lang="en-US" dirty="0"/>
          </a:p>
        </p:txBody>
      </p:sp>
      <p:pic>
        <p:nvPicPr>
          <p:cNvPr id="10242" name="Picture 5"/>
          <p:cNvPicPr>
            <a:picLocks noChangeAspect="1" noChangeArrowheads="1"/>
          </p:cNvPicPr>
          <p:nvPr/>
        </p:nvPicPr>
        <p:blipFill>
          <a:blip r:embed="rId2" cstate="print"/>
          <a:srcRect/>
          <a:stretch>
            <a:fillRect/>
          </a:stretch>
        </p:blipFill>
        <p:spPr bwMode="auto">
          <a:xfrm>
            <a:off x="428596" y="2214554"/>
            <a:ext cx="7980362" cy="3743325"/>
          </a:xfrm>
          <a:prstGeom prst="rect">
            <a:avLst/>
          </a:prstGeom>
          <a:noFill/>
          <a:ln w="9525">
            <a:noFill/>
            <a:miter lim="800000"/>
            <a:headEnd/>
            <a:tailEnd/>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Examples – Application for Vacation (with resources)</a:t>
            </a:r>
            <a:endParaRPr lang="en-US" dirty="0"/>
          </a:p>
        </p:txBody>
      </p:sp>
      <p:sp>
        <p:nvSpPr>
          <p:cNvPr id="3" name="Content Placeholder 2"/>
          <p:cNvSpPr>
            <a:spLocks noGrp="1"/>
          </p:cNvSpPr>
          <p:nvPr>
            <p:ph idx="1"/>
          </p:nvPr>
        </p:nvSpPr>
        <p:spPr>
          <a:xfrm>
            <a:off x="214282" y="1600201"/>
            <a:ext cx="8715436" cy="757230"/>
          </a:xfrm>
        </p:spPr>
        <p:txBody>
          <a:bodyPr>
            <a:normAutofit fontScale="85000" lnSpcReduction="10000"/>
          </a:bodyPr>
          <a:lstStyle/>
          <a:p>
            <a:r>
              <a:rPr lang="en-US" dirty="0" smtClean="0"/>
              <a:t>Application Department Working Environment Model</a:t>
            </a:r>
            <a:endParaRPr lang="en-GB" dirty="0" smtClean="0"/>
          </a:p>
          <a:p>
            <a:endParaRPr lang="en-US" dirty="0"/>
          </a:p>
        </p:txBody>
      </p:sp>
      <p:pic>
        <p:nvPicPr>
          <p:cNvPr id="11266" name="Picture 5"/>
          <p:cNvPicPr>
            <a:picLocks noChangeAspect="1" noChangeArrowheads="1"/>
          </p:cNvPicPr>
          <p:nvPr/>
        </p:nvPicPr>
        <p:blipFill>
          <a:blip r:embed="rId2" cstate="print"/>
          <a:srcRect/>
          <a:stretch>
            <a:fillRect/>
          </a:stretch>
        </p:blipFill>
        <p:spPr bwMode="auto">
          <a:xfrm>
            <a:off x="500034" y="2000250"/>
            <a:ext cx="7856538" cy="4857750"/>
          </a:xfrm>
          <a:prstGeom prst="rect">
            <a:avLst/>
          </a:prstGeom>
          <a:noFill/>
          <a:ln w="9525">
            <a:noFill/>
            <a:miter lim="800000"/>
            <a:headEnd/>
            <a:tailEnd/>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Useful resources</a:t>
            </a:r>
            <a:endParaRPr lang="en-US" dirty="0"/>
          </a:p>
        </p:txBody>
      </p:sp>
      <p:sp>
        <p:nvSpPr>
          <p:cNvPr id="3" name="Content Placeholder 2"/>
          <p:cNvSpPr>
            <a:spLocks noGrp="1"/>
          </p:cNvSpPr>
          <p:nvPr>
            <p:ph idx="1"/>
          </p:nvPr>
        </p:nvSpPr>
        <p:spPr/>
        <p:txBody>
          <a:bodyPr>
            <a:normAutofit fontScale="92500" lnSpcReduction="10000"/>
          </a:bodyPr>
          <a:lstStyle/>
          <a:p>
            <a:pPr>
              <a:buNone/>
            </a:pPr>
            <a:endParaRPr lang="en-US" dirty="0" smtClean="0">
              <a:hlinkClick r:id="rId2"/>
            </a:endParaRPr>
          </a:p>
          <a:p>
            <a:r>
              <a:rPr lang="en-US" dirty="0" smtClean="0">
                <a:hlinkClick r:id="rId2"/>
              </a:rPr>
              <a:t>http://www.bpm-guide.de/wp-content/uploads/2012/06/adonis/adonis.html</a:t>
            </a:r>
            <a:endParaRPr lang="en-US" dirty="0" smtClean="0"/>
          </a:p>
          <a:p>
            <a:pPr>
              <a:buNone/>
            </a:pPr>
            <a:endParaRPr lang="en-US" dirty="0" smtClean="0"/>
          </a:p>
          <a:p>
            <a:r>
              <a:rPr lang="en-US" dirty="0" smtClean="0">
                <a:hlinkClick r:id="rId3"/>
              </a:rPr>
              <a:t>http://mariaiulianadascalu.files.wordpress.com/2012/03/adonis_method_manual.pdf</a:t>
            </a:r>
            <a:endParaRPr lang="en-US" dirty="0" smtClean="0"/>
          </a:p>
          <a:p>
            <a:endParaRPr lang="en-US" dirty="0" smtClean="0"/>
          </a:p>
          <a:p>
            <a:r>
              <a:rPr lang="en-US" dirty="0" smtClean="0">
                <a:hlinkClick r:id="rId4"/>
              </a:rPr>
              <a:t>http://mariaiulianadascalu.files.wordpress.com/2012/03/adonis_user_manual.pdf</a:t>
            </a:r>
            <a:endParaRPr lang="en-US" dirty="0" smtClean="0"/>
          </a:p>
          <a:p>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14356"/>
          </a:xfrm>
        </p:spPr>
        <p:txBody>
          <a:bodyPr>
            <a:normAutofit fontScale="90000"/>
          </a:bodyPr>
          <a:lstStyle/>
          <a:p>
            <a:r>
              <a:rPr lang="en-US" dirty="0" smtClean="0"/>
              <a:t>Project (1)</a:t>
            </a:r>
            <a:endParaRPr lang="en-US" dirty="0"/>
          </a:p>
        </p:txBody>
      </p:sp>
      <p:sp>
        <p:nvSpPr>
          <p:cNvPr id="3" name="Content Placeholder 2"/>
          <p:cNvSpPr>
            <a:spLocks noGrp="1"/>
          </p:cNvSpPr>
          <p:nvPr>
            <p:ph idx="1"/>
          </p:nvPr>
        </p:nvSpPr>
        <p:spPr>
          <a:xfrm>
            <a:off x="285720" y="785794"/>
            <a:ext cx="8401080" cy="5715040"/>
          </a:xfrm>
        </p:spPr>
        <p:txBody>
          <a:bodyPr>
            <a:normAutofit fontScale="85000" lnSpcReduction="20000"/>
          </a:bodyPr>
          <a:lstStyle/>
          <a:p>
            <a:pPr algn="just"/>
            <a:r>
              <a:rPr lang="en-US" dirty="0" smtClean="0"/>
              <a:t>in teams of 2-4 people (a team of 2 has to have at least 2 sub-processes; a team of 3 has to have at leas 3 sub-processes; a team of 4 has to have at least 4 sub-processes)</a:t>
            </a:r>
          </a:p>
          <a:p>
            <a:pPr algn="just">
              <a:buNone/>
            </a:pPr>
            <a:endParaRPr lang="en-US" dirty="0" smtClean="0"/>
          </a:p>
          <a:p>
            <a:pPr algn="just"/>
            <a:r>
              <a:rPr lang="en-US" dirty="0" smtClean="0"/>
              <a:t>description of process scenario (e.g.:  license issuing procedure) </a:t>
            </a:r>
          </a:p>
          <a:p>
            <a:pPr algn="just">
              <a:buNone/>
            </a:pPr>
            <a:endParaRPr lang="en-US" dirty="0" smtClean="0"/>
          </a:p>
          <a:p>
            <a:pPr algn="just"/>
            <a:r>
              <a:rPr lang="en-US" b="1" dirty="0" smtClean="0"/>
              <a:t>“as-is” business process model:  </a:t>
            </a:r>
            <a:endParaRPr lang="en-US" dirty="0" smtClean="0"/>
          </a:p>
          <a:p>
            <a:pPr lvl="1" algn="just"/>
            <a:r>
              <a:rPr lang="en-GB" dirty="0" smtClean="0"/>
              <a:t>Design in ADONIS the complete business process that is described in the scenario; in your process all the appropriate model types must be included: Company map, business processes and sub-processes, working, correctly connected and customized (times, costs etc); it is not necessary to use all the available classes; only those that are necessary. </a:t>
            </a:r>
          </a:p>
          <a:p>
            <a:pPr algn="just"/>
            <a:endParaRPr 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
            <a:ext cx="8229600" cy="1143000"/>
          </a:xfrm>
        </p:spPr>
        <p:txBody>
          <a:bodyPr/>
          <a:lstStyle/>
          <a:p>
            <a:r>
              <a:rPr lang="en-US" dirty="0" smtClean="0"/>
              <a:t>Project (2)</a:t>
            </a:r>
            <a:endParaRPr lang="en-US" dirty="0"/>
          </a:p>
        </p:txBody>
      </p:sp>
      <p:sp>
        <p:nvSpPr>
          <p:cNvPr id="3" name="Content Placeholder 2"/>
          <p:cNvSpPr>
            <a:spLocks noGrp="1"/>
          </p:cNvSpPr>
          <p:nvPr>
            <p:ph idx="1"/>
          </p:nvPr>
        </p:nvSpPr>
        <p:spPr>
          <a:xfrm>
            <a:off x="285720" y="1142984"/>
            <a:ext cx="8401080" cy="5500726"/>
          </a:xfrm>
        </p:spPr>
        <p:txBody>
          <a:bodyPr>
            <a:normAutofit fontScale="62500" lnSpcReduction="20000"/>
          </a:bodyPr>
          <a:lstStyle/>
          <a:p>
            <a:pPr algn="just"/>
            <a:r>
              <a:rPr lang="en-US" b="1" dirty="0" smtClean="0"/>
              <a:t>evaluation:</a:t>
            </a:r>
          </a:p>
          <a:p>
            <a:pPr lvl="1" algn="just"/>
            <a:r>
              <a:rPr lang="en-US" dirty="0" smtClean="0"/>
              <a:t>consistency check: </a:t>
            </a:r>
          </a:p>
          <a:p>
            <a:pPr lvl="2" algn="just"/>
            <a:r>
              <a:rPr lang="en-GB" dirty="0" smtClean="0"/>
              <a:t>At the Analysis component, execute Consistency checks on Business Process Models.</a:t>
            </a:r>
            <a:endParaRPr lang="en-US" dirty="0" smtClean="0"/>
          </a:p>
          <a:p>
            <a:pPr lvl="1" algn="just"/>
            <a:r>
              <a:rPr lang="en-US" dirty="0" smtClean="0"/>
              <a:t>analytical evaluation </a:t>
            </a:r>
          </a:p>
          <a:p>
            <a:pPr lvl="2" algn="just"/>
            <a:r>
              <a:rPr lang="en-GB" dirty="0" smtClean="0"/>
              <a:t>Execute analytical evaluation (Analysis component) in the main business process using initially one execution and then the process execution frequency you have declared. Comment on the results (for example, if you detect any problem.) </a:t>
            </a:r>
            <a:endParaRPr lang="en-US" dirty="0" smtClean="0"/>
          </a:p>
          <a:p>
            <a:pPr lvl="1" algn="just"/>
            <a:r>
              <a:rPr lang="en-US" dirty="0" smtClean="0"/>
              <a:t>simulation </a:t>
            </a:r>
          </a:p>
          <a:p>
            <a:pPr lvl="2" algn="just"/>
            <a:r>
              <a:rPr lang="en-GB" dirty="0" smtClean="0"/>
              <a:t>Execute Path Analysis in your model and comment on the time of each branch. Then, execute Capacity Analysis for your model, select “Person related” simulation results and interpret each performer’s capacity value in comparison to the personnel cost. (Which are the system requirements, which performers mostly overload the system and why etc.). </a:t>
            </a:r>
          </a:p>
          <a:p>
            <a:pPr algn="just"/>
            <a:r>
              <a:rPr lang="en-US" b="1" dirty="0" smtClean="0"/>
              <a:t>“to-be” business process model </a:t>
            </a:r>
            <a:endParaRPr lang="en-GB" dirty="0" smtClean="0"/>
          </a:p>
          <a:p>
            <a:pPr lvl="1" algn="just"/>
            <a:r>
              <a:rPr lang="en-GB" dirty="0" smtClean="0"/>
              <a:t>Locate the points at which your model malfunctions/points for improvement and justify them with the corresponding query results and the measurements you have until now. Propose an alternative model, where the operations are executed in parallel or automated or with different order. Present how these changes can influence the model’s execution time and the characters’ workloads. This “to-be” process model has to be described in words/drawings, not in ADONIS. Of course, if you want, you can make it in ADONIS, too.</a:t>
            </a:r>
            <a:endParaRPr lang="en-US"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Project Deliverables (3)</a:t>
            </a:r>
            <a:endParaRPr lang="en-US" dirty="0"/>
          </a:p>
        </p:txBody>
      </p:sp>
      <p:sp>
        <p:nvSpPr>
          <p:cNvPr id="3" name="Content Placeholder 2"/>
          <p:cNvSpPr>
            <a:spLocks noGrp="1"/>
          </p:cNvSpPr>
          <p:nvPr>
            <p:ph idx="1"/>
          </p:nvPr>
        </p:nvSpPr>
        <p:spPr>
          <a:xfrm>
            <a:off x="428596" y="1600200"/>
            <a:ext cx="8258204" cy="4972072"/>
          </a:xfrm>
        </p:spPr>
        <p:txBody>
          <a:bodyPr>
            <a:normAutofit fontScale="85000" lnSpcReduction="20000"/>
          </a:bodyPr>
          <a:lstStyle/>
          <a:p>
            <a:pPr algn="just"/>
            <a:r>
              <a:rPr lang="en-GB" dirty="0" smtClean="0"/>
              <a:t>the </a:t>
            </a:r>
            <a:r>
              <a:rPr lang="en-GB" dirty="0" err="1" smtClean="0"/>
              <a:t>adl</a:t>
            </a:r>
            <a:r>
              <a:rPr lang="en-GB" dirty="0" smtClean="0"/>
              <a:t> files of your model</a:t>
            </a:r>
          </a:p>
          <a:p>
            <a:pPr algn="just"/>
            <a:r>
              <a:rPr lang="en-GB" dirty="0" smtClean="0"/>
              <a:t>a report (in editable format) – no more than 6 pages if you work in teams of 2, no more than 8 pages if you work in teams of 3, no more than 10 pages if you work in teams of 4 :</a:t>
            </a:r>
          </a:p>
          <a:p>
            <a:pPr lvl="1" algn="just"/>
            <a:r>
              <a:rPr lang="en-GB" dirty="0" smtClean="0"/>
              <a:t>the authors’ names</a:t>
            </a:r>
          </a:p>
          <a:p>
            <a:pPr lvl="1" algn="just"/>
            <a:r>
              <a:rPr lang="en-GB" dirty="0" smtClean="0"/>
              <a:t>the process scenario</a:t>
            </a:r>
          </a:p>
          <a:p>
            <a:pPr lvl="1" algn="just"/>
            <a:r>
              <a:rPr lang="en-GB" dirty="0" smtClean="0"/>
              <a:t>a short description of your model’s workflows, the choices you have taken, the involved roles, the values of your parameters, some images of your sub-process and any other information you consider necessary to understand the model</a:t>
            </a:r>
          </a:p>
          <a:p>
            <a:pPr lvl="1" algn="just"/>
            <a:endParaRPr lang="en-GB" dirty="0" smtClean="0"/>
          </a:p>
          <a:p>
            <a:pPr algn="just"/>
            <a:r>
              <a:rPr lang="en-GB" dirty="0" err="1" smtClean="0"/>
              <a:t>Obs</a:t>
            </a:r>
            <a:r>
              <a:rPr lang="en-GB" dirty="0" smtClean="0"/>
              <a:t>.: use TNR of 11 as a font, line spacing 1.5</a:t>
            </a:r>
            <a:endParaRPr lang="en-US"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20" y="142852"/>
            <a:ext cx="8229600" cy="428628"/>
          </a:xfrm>
        </p:spPr>
        <p:txBody>
          <a:bodyPr>
            <a:normAutofit fontScale="90000"/>
          </a:bodyPr>
          <a:lstStyle/>
          <a:p>
            <a:r>
              <a:rPr lang="en-US" dirty="0" smtClean="0"/>
              <a:t>Scenario for license issuing procedure  </a:t>
            </a:r>
            <a:endParaRPr lang="en-US" dirty="0"/>
          </a:p>
        </p:txBody>
      </p:sp>
      <p:pic>
        <p:nvPicPr>
          <p:cNvPr id="1027" name="Picture 3"/>
          <p:cNvPicPr>
            <a:picLocks noChangeAspect="1" noChangeArrowheads="1"/>
          </p:cNvPicPr>
          <p:nvPr/>
        </p:nvPicPr>
        <p:blipFill>
          <a:blip r:embed="rId2" cstate="print"/>
          <a:srcRect/>
          <a:stretch>
            <a:fillRect/>
          </a:stretch>
        </p:blipFill>
        <p:spPr bwMode="auto">
          <a:xfrm>
            <a:off x="928662" y="785794"/>
            <a:ext cx="6683268" cy="4286280"/>
          </a:xfrm>
          <a:prstGeom prst="rect">
            <a:avLst/>
          </a:prstGeom>
          <a:noFill/>
          <a:ln w="9525">
            <a:noFill/>
            <a:miter lim="800000"/>
            <a:headEnd/>
            <a:tailEnd/>
          </a:ln>
          <a:effectLst/>
        </p:spPr>
      </p:pic>
      <p:pic>
        <p:nvPicPr>
          <p:cNvPr id="1028" name="Picture 4"/>
          <p:cNvPicPr>
            <a:picLocks noChangeAspect="1" noChangeArrowheads="1"/>
          </p:cNvPicPr>
          <p:nvPr/>
        </p:nvPicPr>
        <p:blipFill>
          <a:blip r:embed="rId3" cstate="print"/>
          <a:srcRect/>
          <a:stretch>
            <a:fillRect/>
          </a:stretch>
        </p:blipFill>
        <p:spPr bwMode="auto">
          <a:xfrm>
            <a:off x="928662" y="4959891"/>
            <a:ext cx="6715172" cy="1898133"/>
          </a:xfrm>
          <a:prstGeom prst="rect">
            <a:avLst/>
          </a:prstGeom>
          <a:noFill/>
          <a:ln w="9525">
            <a:noFill/>
            <a:miter lim="800000"/>
            <a:headEnd/>
            <a:tailEnd/>
          </a:ln>
          <a:effectLst/>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199</TotalTime>
  <Words>3365</Words>
  <Application>Microsoft Office PowerPoint</Application>
  <PresentationFormat>On-screen Show (4:3)</PresentationFormat>
  <Paragraphs>238</Paragraphs>
  <Slides>48</Slides>
  <Notes>0</Notes>
  <HiddenSlides>0</HiddenSlides>
  <MMClips>0</MMClips>
  <ScaleCrop>false</ScaleCrop>
  <HeadingPairs>
    <vt:vector size="4" baseType="variant">
      <vt:variant>
        <vt:lpstr>Theme</vt:lpstr>
      </vt:variant>
      <vt:variant>
        <vt:i4>1</vt:i4>
      </vt:variant>
      <vt:variant>
        <vt:lpstr>Slide Titles</vt:lpstr>
      </vt:variant>
      <vt:variant>
        <vt:i4>48</vt:i4>
      </vt:variant>
    </vt:vector>
  </HeadingPairs>
  <TitlesOfParts>
    <vt:vector size="49" baseType="lpstr">
      <vt:lpstr>Office Theme</vt:lpstr>
      <vt:lpstr>Business Process Management with ADONIS</vt:lpstr>
      <vt:lpstr>Generalities</vt:lpstr>
      <vt:lpstr> Installation Instructions </vt:lpstr>
      <vt:lpstr>Slide 4</vt:lpstr>
      <vt:lpstr>Slide 5</vt:lpstr>
      <vt:lpstr>Slide 6</vt:lpstr>
      <vt:lpstr>Slide 7</vt:lpstr>
      <vt:lpstr>Components (1)</vt:lpstr>
      <vt:lpstr>Components (2)</vt:lpstr>
      <vt:lpstr>Terms and context in ADONIS</vt:lpstr>
      <vt:lpstr>Example</vt:lpstr>
      <vt:lpstr>Modeling </vt:lpstr>
      <vt:lpstr>Modeling – Class Panel </vt:lpstr>
      <vt:lpstr>Modeling – Notebook</vt:lpstr>
      <vt:lpstr>Modeling – Practical Functionalities</vt:lpstr>
      <vt:lpstr>Modeling – Transition Conditions (1)</vt:lpstr>
      <vt:lpstr>Modeling – Transition Conditions (2)</vt:lpstr>
      <vt:lpstr>Modeling – Transition Conditions (3)</vt:lpstr>
      <vt:lpstr>Modeling – Assigning and Defining Sub Processes </vt:lpstr>
      <vt:lpstr>Modeling – Assigning Performers </vt:lpstr>
      <vt:lpstr>Modeling – Assigning Resources </vt:lpstr>
      <vt:lpstr>Modeling – Performer and Process Calendar</vt:lpstr>
      <vt:lpstr>Modeling – Modeling Guidelines </vt:lpstr>
      <vt:lpstr>Modeling – Application Models </vt:lpstr>
      <vt:lpstr>Modeling – Calculating times and costs </vt:lpstr>
      <vt:lpstr>Modeling – Time concepts</vt:lpstr>
      <vt:lpstr>Analysis</vt:lpstr>
      <vt:lpstr>Analysis – Carrying out Queries</vt:lpstr>
      <vt:lpstr>Analysis – Analytic Evaluation</vt:lpstr>
      <vt:lpstr>Simulation</vt:lpstr>
      <vt:lpstr>Simulation – Overview of the simulation algorithms</vt:lpstr>
      <vt:lpstr>Simulation – Parallelisms</vt:lpstr>
      <vt:lpstr>Simulation – Path analysis</vt:lpstr>
      <vt:lpstr>Simulation – Capacity Analysis</vt:lpstr>
      <vt:lpstr>Simulation – Workload Analysis</vt:lpstr>
      <vt:lpstr>Simulation – Agents</vt:lpstr>
      <vt:lpstr>Simulation – Offline Animation</vt:lpstr>
      <vt:lpstr>Evaluation</vt:lpstr>
      <vt:lpstr>Import/Export</vt:lpstr>
      <vt:lpstr>Examples – Application for Vacation</vt:lpstr>
      <vt:lpstr>Examples – Application for Vacation</vt:lpstr>
      <vt:lpstr>Examples – Application for Vacation (with resources) </vt:lpstr>
      <vt:lpstr>Examples – Application for Vacation (with resources)</vt:lpstr>
      <vt:lpstr>Useful resources</vt:lpstr>
      <vt:lpstr>Project (1)</vt:lpstr>
      <vt:lpstr>Project (2)</vt:lpstr>
      <vt:lpstr>Project Deliverables (3)</vt:lpstr>
      <vt:lpstr>Scenario for license issuing procedure  </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ADONIS</dc:title>
  <dc:creator>Maria Iuliana Dascalu</dc:creator>
  <cp:lastModifiedBy>Owner</cp:lastModifiedBy>
  <cp:revision>13</cp:revision>
  <dcterms:created xsi:type="dcterms:W3CDTF">2013-05-16T21:51:50Z</dcterms:created>
  <dcterms:modified xsi:type="dcterms:W3CDTF">2014-05-17T02:38:19Z</dcterms:modified>
</cp:coreProperties>
</file>