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media/image6.jpeg" ContentType="image/jpe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6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Click to edit the title text formatClick to edit Master title style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GB" sz="1200" strike="noStrike">
                <a:solidFill>
                  <a:srgbClr val="8b8b8b"/>
                </a:solidFill>
                <a:latin typeface="Calibri"/>
              </a:rPr>
              <a:t>10/03/15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92FDD63-8D4C-4B3E-8CD2-01746C520A5D}" type="slidenum">
              <a:rPr lang="en-GB" sz="1200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400"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Click to edit the title text formatClick to edit Master title style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800" strike="noStrike">
                <a:solidFill>
                  <a:srgbClr val="000000"/>
                </a:solidFill>
                <a:latin typeface="Calibri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Fifth level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GB" sz="1200" strike="noStrike">
                <a:solidFill>
                  <a:srgbClr val="8b8b8b"/>
                </a:solidFill>
                <a:latin typeface="Calibri"/>
              </a:rPr>
              <a:t>10/03/15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0F94048B-CEAC-44D5-8311-13B26A9658F3}" type="slidenum">
              <a:rPr lang="en-GB" sz="1200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1"/>
          <p:cNvSpPr txBox="1"/>
          <p:nvPr/>
        </p:nvSpPr>
        <p:spPr>
          <a:xfrm>
            <a:off x="838080" y="2130480"/>
            <a:ext cx="3733560" cy="14695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Preparing Bachelor Project…</a:t>
            </a:r>
            <a:endParaRPr/>
          </a:p>
        </p:txBody>
      </p:sp>
      <p:pic>
        <p:nvPicPr>
          <p:cNvPr id="79" name="Picture 2" descr=""/>
          <p:cNvPicPr/>
          <p:nvPr/>
        </p:nvPicPr>
        <p:blipFill>
          <a:blip r:embed="rId1"/>
          <a:stretch/>
        </p:blipFill>
        <p:spPr>
          <a:xfrm>
            <a:off x="5257800" y="1676520"/>
            <a:ext cx="2304720" cy="32000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Timeline</a:t>
            </a:r>
            <a:endParaRPr/>
          </a:p>
        </p:txBody>
      </p:sp>
      <p:sp>
        <p:nvSpPr>
          <p:cNvPr id="81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Deadline: 20</a:t>
            </a:r>
            <a:r>
              <a:rPr lang="en-US" sz="3200" strike="noStrike" baseline="30000">
                <a:solidFill>
                  <a:srgbClr val="000000"/>
                </a:solidFill>
                <a:latin typeface="Calibri"/>
              </a:rPr>
              <a:t>th</a:t>
            </a:r>
            <a:r>
              <a:rPr lang="en-US" sz="3200" strike="noStrike">
                <a:solidFill>
                  <a:srgbClr val="000000"/>
                </a:solidFill>
                <a:latin typeface="Calibri"/>
              </a:rPr>
              <a:t> of June=&gt; 4 months!!!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Deliverables: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800" strike="noStrike">
                <a:solidFill>
                  <a:srgbClr val="000000"/>
                </a:solidFill>
                <a:latin typeface="Calibri"/>
              </a:rPr>
              <a:t>Code (deadline: 10</a:t>
            </a:r>
            <a:r>
              <a:rPr lang="en-US" sz="2800" strike="noStrike" baseline="30000">
                <a:solidFill>
                  <a:srgbClr val="000000"/>
                </a:solidFill>
                <a:latin typeface="Calibri"/>
              </a:rPr>
              <a:t>th</a:t>
            </a:r>
            <a:r>
              <a:rPr lang="en-US" sz="2800" strike="noStrike">
                <a:solidFill>
                  <a:srgbClr val="000000"/>
                </a:solidFill>
                <a:latin typeface="Calibri"/>
              </a:rPr>
              <a:t> of June)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800" strike="noStrike">
                <a:solidFill>
                  <a:srgbClr val="000000"/>
                </a:solidFill>
                <a:latin typeface="Calibri"/>
              </a:rPr>
              <a:t>Written thesis: 60-80 pages (deadline:20</a:t>
            </a:r>
            <a:r>
              <a:rPr lang="en-US" sz="2800" strike="noStrike" baseline="30000">
                <a:solidFill>
                  <a:srgbClr val="000000"/>
                </a:solidFill>
                <a:latin typeface="Calibri"/>
              </a:rPr>
              <a:t>th</a:t>
            </a:r>
            <a:r>
              <a:rPr lang="en-US" sz="2800" strike="noStrike">
                <a:solidFill>
                  <a:srgbClr val="000000"/>
                </a:solidFill>
                <a:latin typeface="Calibri"/>
              </a:rPr>
              <a:t> of June)</a:t>
            </a:r>
            <a:endParaRPr/>
          </a:p>
          <a:p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Administrative details</a:t>
            </a:r>
            <a:endParaRPr/>
          </a:p>
        </p:txBody>
      </p:sp>
      <p:sp>
        <p:nvSpPr>
          <p:cNvPr id="83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Fill in your information here (deadline 23.02.2015):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strike="noStrike" u="sng">
                <a:solidFill>
                  <a:srgbClr val="0000ff"/>
                </a:solidFill>
                <a:latin typeface="Calibri"/>
              </a:rPr>
              <a:t>https://docs.google.com/spreadsheets/d/1-PLRPyVVJGbgW4AYzh-nacUd_8spNTr8J1CzXWzLWeI/edit#gid=0</a:t>
            </a:r>
            <a:r>
              <a:rPr lang="en-US" sz="2400" strike="noStrike">
                <a:solidFill>
                  <a:srgbClr val="000000"/>
                </a:solidFill>
                <a:latin typeface="Calibri"/>
              </a:rPr>
              <a:t> 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One meeting of at least 30 min at every 2 weeks: 8 individual meetings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800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800" strike="noStrike">
                <a:solidFill>
                  <a:srgbClr val="000000"/>
                </a:solidFill>
                <a:latin typeface="Calibri"/>
              </a:rPr>
              <a:t>you have to schedule the first 2 on Doodle 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Between 20 of June and your bachelor exam: 1 individual meeting and 1 group meeting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457200" y="763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Content</a:t>
            </a:r>
            <a:endParaRPr/>
          </a:p>
        </p:txBody>
      </p:sp>
      <p:sp>
        <p:nvSpPr>
          <p:cNvPr id="85" name="TextShape 2"/>
          <p:cNvSpPr txBox="1"/>
          <p:nvPr/>
        </p:nvSpPr>
        <p:spPr>
          <a:xfrm>
            <a:off x="228600" y="1066680"/>
            <a:ext cx="8686440" cy="579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Introduction 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Current context of your research,  problem statement, argumentation (1-2 page) (deadline: 1</a:t>
            </a:r>
            <a:r>
              <a:rPr lang="en-US" sz="2000" strike="noStrike" baseline="30000">
                <a:solidFill>
                  <a:srgbClr val="000000"/>
                </a:solidFill>
                <a:latin typeface="Calibri"/>
              </a:rPr>
              <a:t>st</a:t>
            </a:r>
            <a:r>
              <a:rPr lang="en-US" sz="2000" strike="noStrike">
                <a:solidFill>
                  <a:srgbClr val="000000"/>
                </a:solidFill>
                <a:latin typeface="Calibri"/>
              </a:rPr>
              <a:t> meeting)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Objectives of your research (1/2 page) (deadline: 1</a:t>
            </a:r>
            <a:r>
              <a:rPr lang="en-US" sz="2000" strike="noStrike" baseline="30000">
                <a:solidFill>
                  <a:srgbClr val="000000"/>
                </a:solidFill>
                <a:latin typeface="Calibri"/>
              </a:rPr>
              <a:t>st</a:t>
            </a:r>
            <a:r>
              <a:rPr lang="en-US" sz="2000" strike="noStrike">
                <a:solidFill>
                  <a:srgbClr val="000000"/>
                </a:solidFill>
                <a:latin typeface="Calibri"/>
              </a:rPr>
              <a:t> meeting)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Structure of your thesis (1/2 pages) (deadline: 8</a:t>
            </a:r>
            <a:r>
              <a:rPr lang="en-US" sz="2000" strike="noStrike" baseline="30000">
                <a:solidFill>
                  <a:srgbClr val="000000"/>
                </a:solidFill>
                <a:latin typeface="Calibri"/>
              </a:rPr>
              <a:t>th</a:t>
            </a:r>
            <a:r>
              <a:rPr lang="en-US" sz="2000" strike="noStrike">
                <a:solidFill>
                  <a:srgbClr val="000000"/>
                </a:solidFill>
                <a:latin typeface="Calibri"/>
              </a:rPr>
              <a:t> meeting)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State of the art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Your application is need-driven and/or technology-driven (deadline: 1</a:t>
            </a:r>
            <a:r>
              <a:rPr lang="en-US" sz="2000" strike="noStrike" baseline="30000">
                <a:solidFill>
                  <a:srgbClr val="000000"/>
                </a:solidFill>
                <a:latin typeface="Calibri"/>
              </a:rPr>
              <a:t>st</a:t>
            </a:r>
            <a:r>
              <a:rPr lang="en-US" sz="2000" strike="noStrike">
                <a:solidFill>
                  <a:srgbClr val="000000"/>
                </a:solidFill>
                <a:latin typeface="Calibri"/>
              </a:rPr>
              <a:t> meeting)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Other similar applications/methods/algorithms/… (underline what they don’t have) (deadline: 1</a:t>
            </a:r>
            <a:r>
              <a:rPr lang="en-US" sz="2000" strike="noStrike" baseline="30000">
                <a:solidFill>
                  <a:srgbClr val="000000"/>
                </a:solidFill>
                <a:latin typeface="Calibri"/>
              </a:rPr>
              <a:t>st</a:t>
            </a:r>
            <a:r>
              <a:rPr lang="en-US" sz="2000" strike="noStrike">
                <a:solidFill>
                  <a:srgbClr val="000000"/>
                </a:solidFill>
                <a:latin typeface="Calibri"/>
              </a:rPr>
              <a:t> meeting)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Research methodology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How did you establish the requirements? (survey, literature review etc) (deadline: 2</a:t>
            </a:r>
            <a:r>
              <a:rPr lang="en-US" sz="2000" strike="noStrike" baseline="30000">
                <a:solidFill>
                  <a:srgbClr val="000000"/>
                </a:solidFill>
                <a:latin typeface="Calibri"/>
              </a:rPr>
              <a:t>nd</a:t>
            </a:r>
            <a:r>
              <a:rPr lang="en-US" sz="2000" strike="noStrike">
                <a:solidFill>
                  <a:srgbClr val="000000"/>
                </a:solidFill>
                <a:latin typeface="Calibri"/>
              </a:rPr>
              <a:t> meeting)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Requirements (functional, non-functional, req diagram, house of quality, technologies you plan to use) (deadline: 2</a:t>
            </a:r>
            <a:r>
              <a:rPr lang="en-US" sz="2000" strike="noStrike" baseline="30000">
                <a:solidFill>
                  <a:srgbClr val="000000"/>
                </a:solidFill>
                <a:latin typeface="Calibri"/>
              </a:rPr>
              <a:t>nd</a:t>
            </a:r>
            <a:r>
              <a:rPr lang="en-US" sz="2000" strike="noStrike">
                <a:solidFill>
                  <a:srgbClr val="000000"/>
                </a:solidFill>
                <a:latin typeface="Calibri"/>
              </a:rPr>
              <a:t> meeting)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Your application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Architecture 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Functionalities (with behaviour diagrams, print screens)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Technologies (short description)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Your proposed algorithm/new feature about you want to talk more – core of your application (if exists)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Validation (validation through a survey, experiment, performance tests …)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Conclusions &amp; future improvements (why your application is useful, innovative…)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References (at least 30, in an uniform style, e.g. APA style)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no more than 10 web links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you can search here:  </a:t>
            </a:r>
            <a:r>
              <a:rPr lang="en-US" sz="2000" strike="noStrike" u="sng">
                <a:solidFill>
                  <a:srgbClr val="0000ff"/>
                </a:solidFill>
                <a:latin typeface="Calibri"/>
              </a:rPr>
              <a:t>http://hcibib.org</a:t>
            </a:r>
            <a:r>
              <a:rPr lang="en-US" sz="2000" strike="noStrike" u="sng">
                <a:solidFill>
                  <a:srgbClr val="0000ff"/>
                </a:solidFill>
                <a:latin typeface="Calibri"/>
              </a:rPr>
              <a:t>/</a:t>
            </a:r>
            <a:r>
              <a:rPr lang="en-US" sz="2000" strike="noStrike">
                <a:solidFill>
                  <a:srgbClr val="000000"/>
                </a:solidFill>
                <a:latin typeface="Calibri"/>
              </a:rPr>
              <a:t>   </a:t>
            </a:r>
            <a:r>
              <a:rPr lang="en-US" sz="2000" strike="noStrike" u="sng">
                <a:solidFill>
                  <a:srgbClr val="0000ff"/>
                </a:solidFill>
                <a:latin typeface="Calibri"/>
              </a:rPr>
              <a:t>www.sciencedirect.com</a:t>
            </a:r>
            <a:r>
              <a:rPr lang="en-US" sz="2000" strike="noStrike">
                <a:solidFill>
                  <a:srgbClr val="000000"/>
                </a:solidFill>
                <a:latin typeface="Calibri"/>
              </a:rPr>
              <a:t> 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Annexes (pieces of code, not all the code; survey forms …)</a:t>
            </a:r>
            <a:endParaRPr/>
          </a:p>
          <a:p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The ones who have already done the reqs for 1</a:t>
            </a:r>
            <a:r>
              <a:rPr lang="en-US" sz="2400" strike="noStrike" baseline="30000">
                <a:solidFill>
                  <a:srgbClr val="000000"/>
                </a:solidFill>
                <a:latin typeface="Calibri"/>
              </a:rPr>
              <a:t>st</a:t>
            </a:r>
            <a:r>
              <a:rPr lang="en-US" sz="2400" strike="noStrike">
                <a:solidFill>
                  <a:srgbClr val="000000"/>
                </a:solidFill>
                <a:latin typeface="Calibri"/>
              </a:rPr>
              <a:t> and 2</a:t>
            </a:r>
            <a:r>
              <a:rPr lang="en-US" sz="2400" strike="noStrike" baseline="30000">
                <a:solidFill>
                  <a:srgbClr val="000000"/>
                </a:solidFill>
                <a:latin typeface="Calibri"/>
              </a:rPr>
              <a:t>nd</a:t>
            </a:r>
            <a:r>
              <a:rPr lang="en-US" sz="2400" strike="noStrike">
                <a:solidFill>
                  <a:srgbClr val="000000"/>
                </a:solidFill>
                <a:latin typeface="Calibri"/>
              </a:rPr>
              <a:t> meeting, will show me code.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Calibri"/>
              </a:rPr>
              <a:t>Things to do till our first meeting</a:t>
            </a:r>
            <a:endParaRPr/>
          </a:p>
        </p:txBody>
      </p:sp>
      <p:sp>
        <p:nvSpPr>
          <p:cNvPr id="87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Make a folder on GoogleDrive and share it with me (</a:t>
            </a:r>
            <a:r>
              <a:rPr lang="en-US" sz="3200" strike="noStrike" u="sng">
                <a:solidFill>
                  <a:srgbClr val="0000ff"/>
                </a:solidFill>
                <a:latin typeface="Calibri"/>
              </a:rPr>
              <a:t>mariaiuliana.dascalu@gmail.com</a:t>
            </a:r>
            <a:r>
              <a:rPr lang="en-US" sz="3200" strike="noStrike">
                <a:solidFill>
                  <a:srgbClr val="000000"/>
                </a:solidFill>
                <a:latin typeface="Calibri"/>
              </a:rPr>
              <a:t>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The name of the folder should be: licenta2015_your_name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Put there all your materials and documents related to the bachelor project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Optional: you could put your code on bitbucket and invite me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2514600" y="1447920"/>
            <a:ext cx="3704760" cy="37526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