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46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72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10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721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306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64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62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49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64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80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47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5E833-4FB9-47D2-8EE0-FB75A10BD24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0D2F3-79E6-4E1A-966B-3E74CBB39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86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aria.dascalu@upb.ro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octorat.acs.pub.ro/wp-content/uploads/2017/01/SD_AC-methodoloy-for-Ph.D.-admission-of-non-EU-students.pdf" TargetMode="External"/><Relationship Id="rId2" Type="http://schemas.openxmlformats.org/officeDocument/2006/relationships/hyperlink" Target="http://doctorat.acs.pub.ro/en/admission-doctorate/admission-2018-2019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79943"/>
            <a:ext cx="9144000" cy="2387600"/>
          </a:xfrm>
        </p:spPr>
        <p:txBody>
          <a:bodyPr>
            <a:normAutofit/>
          </a:bodyPr>
          <a:lstStyle/>
          <a:p>
            <a:r>
              <a:rPr lang="en-US" b="1" dirty="0"/>
              <a:t>Doctoral Schools at UPB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17196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Assoc. prof. Maria-</a:t>
            </a:r>
            <a:r>
              <a:rPr lang="en-US" b="1" dirty="0" err="1"/>
              <a:t>Iuliana</a:t>
            </a:r>
            <a:r>
              <a:rPr lang="en-US" b="1" dirty="0"/>
              <a:t> Dascalu, PhD</a:t>
            </a:r>
          </a:p>
          <a:p>
            <a:r>
              <a:rPr lang="en-US" b="1" dirty="0"/>
              <a:t>Assoc. prof. Elisabeth </a:t>
            </a:r>
            <a:r>
              <a:rPr lang="en-US" b="1" dirty="0" err="1"/>
              <a:t>Lazarou</a:t>
            </a:r>
            <a:endParaRPr lang="en-US" b="1" dirty="0"/>
          </a:p>
          <a:p>
            <a:r>
              <a:rPr lang="en-US" dirty="0"/>
              <a:t>University POLITEHNICA of Bucharest, Faculty of Engineering in Foreign Languages</a:t>
            </a:r>
          </a:p>
          <a:p>
            <a:r>
              <a:rPr lang="en-US" dirty="0">
                <a:hlinkClick r:id="rId2"/>
              </a:rPr>
              <a:t>maria.dascalu@upb.ro</a:t>
            </a:r>
            <a:r>
              <a:rPr lang="en-US" dirty="0"/>
              <a:t>, </a:t>
            </a:r>
            <a:r>
              <a:rPr lang="en-US" dirty="0">
                <a:hlinkClick r:id="rId2"/>
              </a:rPr>
              <a:t>elisabeth.lazarou@upb.ro</a:t>
            </a:r>
          </a:p>
          <a:p>
            <a:endParaRPr lang="ru-RU" dirty="0"/>
          </a:p>
        </p:txBody>
      </p:sp>
      <p:pic>
        <p:nvPicPr>
          <p:cNvPr id="4" name="Рисунок 3" descr="C:\Users\ShvedovSA\Desktop\EXTEND\Identica\exten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7" y="126534"/>
            <a:ext cx="1650365" cy="609600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 descr="C:\Users\ShvedovSA\Desktop\MIGPUD\Site\eu_flag_co_funded_pos_[rgb]_right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5" b="12371"/>
          <a:stretch/>
        </p:blipFill>
        <p:spPr bwMode="auto">
          <a:xfrm>
            <a:off x="2033996" y="235109"/>
            <a:ext cx="2696845" cy="542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474" y="126534"/>
            <a:ext cx="980757" cy="9807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207613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EXTEND Seminar, 10</a:t>
            </a:r>
            <a:r>
              <a:rPr lang="en-US" i="1" baseline="30000" dirty="0"/>
              <a:t>th</a:t>
            </a:r>
            <a:r>
              <a:rPr lang="en-US" i="1" dirty="0"/>
              <a:t> of  March– 17</a:t>
            </a:r>
            <a:r>
              <a:rPr lang="en-US" i="1" baseline="30000" dirty="0"/>
              <a:t>th</a:t>
            </a:r>
            <a:r>
              <a:rPr lang="en-US" i="1" dirty="0"/>
              <a:t> of March 2019, RTU, Riga, Latvia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946479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731" y="982149"/>
            <a:ext cx="11006069" cy="36975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Overview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731" y="1690688"/>
            <a:ext cx="11294770" cy="476162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Duration: 3 (+ 2) years</a:t>
            </a:r>
          </a:p>
          <a:p>
            <a:r>
              <a:rPr lang="en-US" dirty="0"/>
              <a:t>Components (30 credit points * 6 semesters): </a:t>
            </a:r>
          </a:p>
          <a:p>
            <a:pPr lvl="1"/>
            <a:r>
              <a:rPr lang="en-US" dirty="0"/>
              <a:t>Graduate study program based on advanced university studies: 1 semester</a:t>
            </a:r>
          </a:p>
          <a:p>
            <a:pPr lvl="1"/>
            <a:r>
              <a:rPr lang="en-US" dirty="0"/>
              <a:t>The individual scientific research program: 5 semesters</a:t>
            </a:r>
          </a:p>
          <a:p>
            <a:r>
              <a:rPr lang="en-US" dirty="0"/>
              <a:t>2 fundamental domains: </a:t>
            </a:r>
          </a:p>
          <a:p>
            <a:pPr lvl="1"/>
            <a:r>
              <a:rPr lang="en-US" dirty="0"/>
              <a:t>engineering sciences – 11 domains (electrical engineering, energy engineering, systems engineering, computers and information technology, electronics and telecommunications, mechanical engineering, industrial engineering, transport engineering, aerospace engineering, materials engineering, chemistry engineering)</a:t>
            </a:r>
          </a:p>
          <a:p>
            <a:pPr lvl="1"/>
            <a:r>
              <a:rPr lang="en-US" dirty="0"/>
              <a:t> exact sciences – 3 domains (chemistry, physics, mathematics)</a:t>
            </a:r>
          </a:p>
          <a:p>
            <a:r>
              <a:rPr lang="en-US" dirty="0"/>
              <a:t>In the present, 14 PhD Schools, led by THE COUNCIL OF DOCTORAL UNIVERSITY STUDIES (CSUD):</a:t>
            </a:r>
          </a:p>
          <a:p>
            <a:pPr lvl="1"/>
            <a:r>
              <a:rPr lang="en-US" dirty="0"/>
              <a:t>2012: 13 PhD schools grouped based on the domains, within faculties (several domains in the same PhD school, which is subordinated to a faculty)</a:t>
            </a:r>
          </a:p>
          <a:p>
            <a:pPr lvl="1"/>
            <a:r>
              <a:rPr lang="en-US" dirty="0"/>
              <a:t>2013: Doctoral School of Laser and Accelerator Engineering and Applications</a:t>
            </a:r>
          </a:p>
          <a:p>
            <a:r>
              <a:rPr lang="en-US" dirty="0"/>
              <a:t>218 research laboratories</a:t>
            </a:r>
          </a:p>
          <a:p>
            <a:endParaRPr lang="ru-RU" dirty="0"/>
          </a:p>
        </p:txBody>
      </p:sp>
      <p:pic>
        <p:nvPicPr>
          <p:cNvPr id="4" name="Рисунок 3" descr="C:\Users\ShvedovSA\Desktop\EXTEND\Identica\exten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7" y="126534"/>
            <a:ext cx="1650365" cy="609600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 descr="C:\Users\ShvedovSA\Desktop\MIGPUD\Site\eu_flag_co_funded_pos_[rgb]_right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5" b="12371"/>
          <a:stretch/>
        </p:blipFill>
        <p:spPr bwMode="auto">
          <a:xfrm>
            <a:off x="2033996" y="235109"/>
            <a:ext cx="2696845" cy="542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474" y="126534"/>
            <a:ext cx="980757" cy="9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63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0B08A-A324-4771-A029-6C09093F0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Statistics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3C8347-7887-4583-A238-C8A069410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2281127"/>
            <a:ext cx="949642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9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731" y="991673"/>
            <a:ext cx="11006069" cy="699015"/>
          </a:xfrm>
        </p:spPr>
        <p:txBody>
          <a:bodyPr/>
          <a:lstStyle/>
          <a:p>
            <a:r>
              <a:rPr lang="en-US" b="1" dirty="0"/>
              <a:t>More statistics</a:t>
            </a:r>
            <a:endParaRPr lang="ru-RU" b="1" dirty="0"/>
          </a:p>
        </p:txBody>
      </p:sp>
      <p:pic>
        <p:nvPicPr>
          <p:cNvPr id="4" name="Рисунок 3" descr="C:\Users\ShvedovSA\Desktop\EXTEND\Identica\exten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7" y="126534"/>
            <a:ext cx="1650365" cy="609600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 descr="C:\Users\ShvedovSA\Desktop\MIGPUD\Site\eu_flag_co_funded_pos_[rgb]_right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5" b="12371"/>
          <a:stretch/>
        </p:blipFill>
        <p:spPr bwMode="auto">
          <a:xfrm>
            <a:off x="2033996" y="235109"/>
            <a:ext cx="2696845" cy="542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474" y="126534"/>
            <a:ext cx="980757" cy="980757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F58BBE-DAEC-4BBB-8648-FD510A34A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1" y="1904327"/>
            <a:ext cx="10801350" cy="4272636"/>
          </a:xfrm>
        </p:spPr>
        <p:txBody>
          <a:bodyPr/>
          <a:lstStyle/>
          <a:p>
            <a:pPr fontAlgn="t"/>
            <a:r>
              <a:rPr lang="en-US" dirty="0"/>
              <a:t>Most attractive PhD schools: Applied Chemistry and Materials Science, Engineering and Management of Technological Systems, Automation and Computers, Electronics and Telecommunications</a:t>
            </a:r>
          </a:p>
          <a:p>
            <a:r>
              <a:rPr lang="en-US" dirty="0"/>
              <a:t>More men than female (2/3 men, 1/3 women)</a:t>
            </a:r>
          </a:p>
          <a:p>
            <a:r>
              <a:rPr lang="en-US" dirty="0"/>
              <a:t>Number of PhD advisors: ~350</a:t>
            </a:r>
          </a:p>
          <a:p>
            <a:r>
              <a:rPr lang="en-US" dirty="0"/>
              <a:t>Number of defended PhD thesis: &gt; 1150</a:t>
            </a:r>
          </a:p>
          <a:p>
            <a:r>
              <a:rPr lang="en-US" dirty="0"/>
              <a:t>4 qualifiers: 7% -13% are finished with Excellent, most are finished with Very Good, very few with Good, none with </a:t>
            </a:r>
            <a:r>
              <a:rPr lang="en-US" dirty="0" err="1"/>
              <a:t>Satisfcatory</a:t>
            </a:r>
            <a:r>
              <a:rPr lang="en-US" dirty="0"/>
              <a:t> </a:t>
            </a:r>
          </a:p>
          <a:p>
            <a:r>
              <a:rPr lang="en-US" dirty="0"/>
              <a:t>Number of thesis in </a:t>
            </a:r>
            <a:r>
              <a:rPr lang="en-US" i="1" dirty="0"/>
              <a:t>co-tutela: </a:t>
            </a:r>
            <a:r>
              <a:rPr lang="en-US" dirty="0"/>
              <a:t>more than 35</a:t>
            </a:r>
          </a:p>
        </p:txBody>
      </p:sp>
    </p:spTree>
    <p:extLst>
      <p:ext uri="{BB962C8B-B14F-4D97-AF65-F5344CB8AC3E}">
        <p14:creationId xmlns:p14="http://schemas.microsoft.com/office/powerpoint/2010/main" val="2284997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EA84F-F43A-4F8E-9476-B370903B9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Useful information (in English)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936B9-6616-4EE8-B254-72D19EA4C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Faculty of Engineering in Foreign Languages has 2 PhD advisors in the Doctoral School of Automatic Control and Computers</a:t>
            </a:r>
          </a:p>
          <a:p>
            <a:r>
              <a:rPr lang="en-US" dirty="0"/>
              <a:t>Doctoral School of Automatic Control and Computers: </a:t>
            </a:r>
            <a:r>
              <a:rPr lang="en-US" dirty="0">
                <a:hlinkClick r:id="rId2"/>
              </a:rPr>
              <a:t>http://doctorat.acs.pub.ro/en/admission-doctorate/admission-2018-2019/</a:t>
            </a:r>
            <a:r>
              <a:rPr lang="en-US" dirty="0"/>
              <a:t> </a:t>
            </a:r>
          </a:p>
          <a:p>
            <a:r>
              <a:rPr lang="en-US" dirty="0"/>
              <a:t>METHODOLOGY for the admission of Ph.D. students from non-EU countries in “System Engineering” and “Computers and IT” doctorate programs: </a:t>
            </a:r>
            <a:r>
              <a:rPr lang="en-US" dirty="0">
                <a:hlinkClick r:id="rId3"/>
              </a:rPr>
              <a:t>http://doctorat.acs.pub.ro/wp-content/uploads/2017/01/SD_AC-methodoloy-for-Ph.D.-admission-of-non-EU-students.pdf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62732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410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Doctoral Schools at UPB</vt:lpstr>
      <vt:lpstr>Overview</vt:lpstr>
      <vt:lpstr>Statistics</vt:lpstr>
      <vt:lpstr>More statistics</vt:lpstr>
      <vt:lpstr>Useful information (in English)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УМС</dc:creator>
  <cp:lastModifiedBy>Elisabeth LAZAROU</cp:lastModifiedBy>
  <cp:revision>122</cp:revision>
  <dcterms:created xsi:type="dcterms:W3CDTF">2018-02-26T15:45:30Z</dcterms:created>
  <dcterms:modified xsi:type="dcterms:W3CDTF">2019-03-12T01:28:04Z</dcterms:modified>
</cp:coreProperties>
</file>