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0" r:id="rId6"/>
    <p:sldId id="264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E7FA3-17DF-45B2-BCE7-228DF64F9716}" type="datetimeFigureOut">
              <a:rPr lang="en-US" smtClean="0"/>
              <a:pPr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ils.pub.ro/info-student/proiecte-de-licent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" TargetMode="External"/><Relationship Id="rId2" Type="http://schemas.openxmlformats.org/officeDocument/2006/relationships/hyperlink" Target="http://hcibib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pbox.com/sh/g0ifiuxegrh2b08/AABSrKViRKDm4lPM_22hgZ36a?dl=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30425"/>
            <a:ext cx="37338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Preparing Bachelor Project…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Deliverables:</a:t>
            </a:r>
          </a:p>
          <a:p>
            <a:pPr lvl="1"/>
            <a:r>
              <a:rPr lang="en-US" dirty="0"/>
              <a:t>Code </a:t>
            </a:r>
          </a:p>
          <a:p>
            <a:pPr lvl="1"/>
            <a:r>
              <a:rPr lang="en-US" dirty="0"/>
              <a:t>Written thesis </a:t>
            </a:r>
          </a:p>
          <a:p>
            <a:pPr lvl="1"/>
            <a:r>
              <a:rPr lang="en-US" dirty="0"/>
              <a:t>Ppt</a:t>
            </a:r>
          </a:p>
          <a:p>
            <a:pPr lvl="1"/>
            <a:endParaRPr lang="en-US" dirty="0"/>
          </a:p>
          <a:p>
            <a:r>
              <a:rPr lang="en-US" dirty="0"/>
              <a:t>You have to finish and deliver the thesis 10 working days before the exam; the rest, in the presentation day</a:t>
            </a:r>
          </a:p>
          <a:p>
            <a:pPr lvl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Administrative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1176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dirty="0"/>
              <a:t>On 8</a:t>
            </a:r>
            <a:r>
              <a:rPr lang="en-US" baseline="30000" dirty="0"/>
              <a:t>th</a:t>
            </a:r>
            <a:r>
              <a:rPr lang="en-US" dirty="0"/>
              <a:t> of October, on DILS website, proposals for your thesis will be displayed</a:t>
            </a:r>
          </a:p>
          <a:p>
            <a:pPr>
              <a:buFontTx/>
              <a:buChar char="-"/>
            </a:pPr>
            <a:r>
              <a:rPr lang="en-US" dirty="0"/>
              <a:t>You can come with your own proposals as well</a:t>
            </a:r>
          </a:p>
          <a:p>
            <a:pPr>
              <a:buFontTx/>
              <a:buChar char="-"/>
            </a:pPr>
            <a:r>
              <a:rPr lang="en-US" dirty="0"/>
              <a:t>Till 10</a:t>
            </a:r>
            <a:r>
              <a:rPr lang="en-US" baseline="30000" dirty="0"/>
              <a:t>th</a:t>
            </a:r>
            <a:r>
              <a:rPr lang="en-US" dirty="0"/>
              <a:t> of December, you have to establish the subject, the coordinator professor and take page 3 (signed) from Diploma project at DILS secretary (CJ106)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>
                <a:hlinkClick r:id="rId2"/>
              </a:rPr>
              <a:t>http://dils.pub.ro/info-student/proiecte-de-licenta/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/>
              <a:t>Grading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33400" y="1066800"/>
            <a:ext cx="8153400" cy="5486400"/>
          </a:xfrm>
        </p:spPr>
        <p:txBody>
          <a:bodyPr>
            <a:normAutofit fontScale="85000" lnSpcReduction="10000"/>
          </a:bodyPr>
          <a:lstStyle/>
          <a:p>
            <a:pPr algn="just"/>
            <a:endParaRPr lang="en-US" dirty="0"/>
          </a:p>
          <a:p>
            <a:pPr lvl="1" algn="just">
              <a:buNone/>
            </a:pPr>
            <a:endParaRPr lang="en-US" dirty="0"/>
          </a:p>
          <a:p>
            <a:pPr algn="just"/>
            <a:r>
              <a:rPr lang="en-US" b="1" dirty="0"/>
              <a:t>NOTE: </a:t>
            </a:r>
            <a:r>
              <a:rPr lang="en-US" dirty="0"/>
              <a:t>You have to take a grade on the 2</a:t>
            </a:r>
            <a:r>
              <a:rPr lang="en-US" baseline="30000" dirty="0"/>
              <a:t>nd</a:t>
            </a:r>
            <a:r>
              <a:rPr lang="en-US" dirty="0"/>
              <a:t> semester which values 10 ECTS and which reflects your involvement in your final project preparation (this grade is given by the coordinator!)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You will take another grade for the bachelor exam (code, written thesis, presentation + questions) given by committee, but the starting point is the grade given by the coordinator; this starting point != the grade of 10 ECTS (e.g. you can take 10 for the preparation and 9 for the final result or </a:t>
            </a:r>
            <a:r>
              <a:rPr lang="en-US" dirty="0" err="1"/>
              <a:t>viceversa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Content of the Written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 fontScale="70000" lnSpcReduction="20000"/>
          </a:bodyPr>
          <a:lstStyle/>
          <a:p>
            <a:pPr marL="342900" lvl="2" indent="-342900"/>
            <a:r>
              <a:rPr lang="en-US" dirty="0"/>
              <a:t>Introduction </a:t>
            </a:r>
          </a:p>
          <a:p>
            <a:pPr marL="800100" lvl="3" indent="-342900"/>
            <a:r>
              <a:rPr lang="en-US" u="sng" dirty="0"/>
              <a:t>Current context of your research,  problem statement, argumentation </a:t>
            </a:r>
            <a:r>
              <a:rPr lang="en-US" dirty="0"/>
              <a:t>(1-2 page) </a:t>
            </a:r>
          </a:p>
          <a:p>
            <a:pPr marL="800100" lvl="3" indent="-342900"/>
            <a:r>
              <a:rPr lang="en-US" u="sng" dirty="0"/>
              <a:t>Objectives of your research </a:t>
            </a:r>
            <a:r>
              <a:rPr lang="en-US" dirty="0"/>
              <a:t>(1/2 page) </a:t>
            </a:r>
          </a:p>
          <a:p>
            <a:pPr marL="800100" lvl="3" indent="-342900"/>
            <a:r>
              <a:rPr lang="en-US" u="sng" dirty="0"/>
              <a:t>Structure of your thesis </a:t>
            </a:r>
            <a:r>
              <a:rPr lang="en-US" dirty="0"/>
              <a:t>(1/2 pages) </a:t>
            </a:r>
          </a:p>
          <a:p>
            <a:pPr marL="342900" lvl="2" indent="-342900"/>
            <a:r>
              <a:rPr lang="en-US" dirty="0"/>
              <a:t>State of the art</a:t>
            </a:r>
          </a:p>
          <a:p>
            <a:pPr marL="800100" lvl="3" indent="-342900"/>
            <a:r>
              <a:rPr lang="en-US" u="sng" dirty="0"/>
              <a:t>Your application is need-driven and/or technology-driven </a:t>
            </a:r>
          </a:p>
          <a:p>
            <a:pPr marL="800100" lvl="3" indent="-342900"/>
            <a:r>
              <a:rPr lang="en-US" dirty="0"/>
              <a:t>Other similar applications/methods/algorithms/… (underline what they don’t have</a:t>
            </a:r>
          </a:p>
          <a:p>
            <a:pPr marL="342900" lvl="2" indent="-342900"/>
            <a:r>
              <a:rPr lang="en-US" dirty="0"/>
              <a:t>Research methodology</a:t>
            </a:r>
          </a:p>
          <a:p>
            <a:pPr marL="800100" lvl="3" indent="-342900"/>
            <a:r>
              <a:rPr lang="en-US" dirty="0"/>
              <a:t>How did you establish the requirements? (survey, literature review etc) </a:t>
            </a:r>
          </a:p>
          <a:p>
            <a:pPr marL="800100" lvl="3" indent="-342900"/>
            <a:r>
              <a:rPr lang="en-US" dirty="0"/>
              <a:t>Requirements (functional, non-functional, req diagram, house of quality, technologies you plan to use) </a:t>
            </a:r>
          </a:p>
          <a:p>
            <a:pPr marL="342900" lvl="2" indent="-342900"/>
            <a:r>
              <a:rPr lang="en-US" dirty="0"/>
              <a:t>Your application/experiment</a:t>
            </a:r>
          </a:p>
          <a:p>
            <a:pPr marL="800100" lvl="3" indent="-342900"/>
            <a:r>
              <a:rPr lang="en-US" dirty="0"/>
              <a:t>Architecture/high-level description </a:t>
            </a:r>
          </a:p>
          <a:p>
            <a:pPr marL="800100" lvl="3" indent="-342900"/>
            <a:r>
              <a:rPr lang="en-US" dirty="0"/>
              <a:t>Functionalities (with </a:t>
            </a:r>
            <a:r>
              <a:rPr lang="en-US" dirty="0" err="1"/>
              <a:t>behaviour</a:t>
            </a:r>
            <a:r>
              <a:rPr lang="en-US" dirty="0"/>
              <a:t> diagrams, print screens)</a:t>
            </a:r>
          </a:p>
          <a:p>
            <a:pPr marL="800100" lvl="3" indent="-342900"/>
            <a:r>
              <a:rPr lang="en-US" dirty="0"/>
              <a:t>Technologies (short description)</a:t>
            </a:r>
          </a:p>
          <a:p>
            <a:pPr marL="342900" lvl="2" indent="-342900"/>
            <a:r>
              <a:rPr lang="en-US" dirty="0"/>
              <a:t>Your proposed algorithm/new feature about you want to talk more – core of your application (if exists)</a:t>
            </a:r>
          </a:p>
          <a:p>
            <a:pPr marL="342900" lvl="2" indent="-342900"/>
            <a:r>
              <a:rPr lang="en-US" dirty="0"/>
              <a:t>Validation (validation through a survey, experiment, performance tests …)</a:t>
            </a:r>
          </a:p>
          <a:p>
            <a:pPr marL="342900" lvl="2" indent="-342900"/>
            <a:r>
              <a:rPr lang="en-US" dirty="0"/>
              <a:t>Conclusions &amp; future improvements (why your application is useful, innovative…)</a:t>
            </a:r>
          </a:p>
          <a:p>
            <a:pPr marL="342900" lvl="2" indent="-342900"/>
            <a:r>
              <a:rPr lang="en-US" dirty="0"/>
              <a:t>References (at least 30, in an uniform style, e.g. APA style)</a:t>
            </a:r>
          </a:p>
          <a:p>
            <a:pPr marL="800100" lvl="3" indent="-342900"/>
            <a:r>
              <a:rPr lang="en-US" dirty="0"/>
              <a:t>no more than 10 web links + books, lectures notes, articles</a:t>
            </a:r>
          </a:p>
          <a:p>
            <a:pPr marL="800100" lvl="3" indent="-342900"/>
            <a:r>
              <a:rPr lang="en-US" dirty="0"/>
              <a:t>you can search here:  </a:t>
            </a:r>
            <a:r>
              <a:rPr lang="en-US" dirty="0">
                <a:hlinkClick r:id="rId2"/>
              </a:rPr>
              <a:t>http://hcibib.org/</a:t>
            </a:r>
            <a:r>
              <a:rPr lang="en-US" dirty="0"/>
              <a:t>   </a:t>
            </a:r>
            <a:r>
              <a:rPr lang="en-US" dirty="0">
                <a:hlinkClick r:id="rId3"/>
              </a:rPr>
              <a:t>www.sciencedirect.com</a:t>
            </a:r>
            <a:r>
              <a:rPr lang="en-US" dirty="0"/>
              <a:t> (access from inside of UPB)</a:t>
            </a:r>
          </a:p>
          <a:p>
            <a:pPr marL="342900" lvl="2" indent="-342900"/>
            <a:r>
              <a:rPr lang="en-US" dirty="0"/>
              <a:t>Annexes (pieces of code, not all the code; survey forms …)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from last years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https://www.dropbox.com/sh/g0ifiuxegrh2b08/AABSrKViRKDm4lPM_22hgZ36a?dl=0</a:t>
            </a:r>
            <a:r>
              <a:rPr lang="en-US" dirty="0"/>
              <a:t> </a:t>
            </a:r>
          </a:p>
          <a:p>
            <a:r>
              <a:rPr lang="en-US" dirty="0"/>
              <a:t>more: at request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447800"/>
            <a:ext cx="37052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Preparing Bachelor Project…</vt:lpstr>
      <vt:lpstr>Timeline</vt:lpstr>
      <vt:lpstr>Administrative details</vt:lpstr>
      <vt:lpstr>Grading</vt:lpstr>
      <vt:lpstr>Content of the Written Thesis</vt:lpstr>
      <vt:lpstr>Examples from last years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Bachelor Project…</dc:title>
  <dc:creator>Owner</dc:creator>
  <cp:lastModifiedBy>Ondina</cp:lastModifiedBy>
  <cp:revision>32</cp:revision>
  <dcterms:created xsi:type="dcterms:W3CDTF">2015-02-10T10:21:37Z</dcterms:created>
  <dcterms:modified xsi:type="dcterms:W3CDTF">2018-09-27T07:11:05Z</dcterms:modified>
</cp:coreProperties>
</file>