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1FBA-E10C-42FC-A2D9-2E877BF165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D68D8D-9BDE-4B98-8C1B-320EC478CA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E47148-14AC-4F33-A707-692237C12FF1}"/>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5" name="Footer Placeholder 4">
            <a:extLst>
              <a:ext uri="{FF2B5EF4-FFF2-40B4-BE49-F238E27FC236}">
                <a16:creationId xmlns:a16="http://schemas.microsoft.com/office/drawing/2014/main" id="{4B4CA633-6BE2-4B85-8146-83D85C068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FC8542-1AFF-4DF1-944E-FB9D5E9327C2}"/>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1591777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61B7-EACD-4F7A-98A5-5909F7FA75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304123-82C1-48D7-8464-52DC7CF4E6E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0C7CD1-4946-47A5-B43E-248B2D73F2D1}"/>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5" name="Footer Placeholder 4">
            <a:extLst>
              <a:ext uri="{FF2B5EF4-FFF2-40B4-BE49-F238E27FC236}">
                <a16:creationId xmlns:a16="http://schemas.microsoft.com/office/drawing/2014/main" id="{34D2C5CB-C6D5-4B13-8B4A-844E148721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228EC9-9AF2-4E4B-9D62-6B262174F18D}"/>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352523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A3901-336F-491A-93F6-5787D480C6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4F3C35-1108-4B1A-9848-FE03F4E340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C9E71D6-2745-4CBA-BF40-04CCE8F5214D}"/>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5" name="Footer Placeholder 4">
            <a:extLst>
              <a:ext uri="{FF2B5EF4-FFF2-40B4-BE49-F238E27FC236}">
                <a16:creationId xmlns:a16="http://schemas.microsoft.com/office/drawing/2014/main" id="{5AAB77E2-7F8D-4143-93D8-87A6B68161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11B1B2-C7AC-42A5-826E-9A29B9575D13}"/>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234263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6CB35-20D7-412E-A340-C63B96D2DB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4FFA01-385F-4E43-AD47-936B1EEB78B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E17439-3099-4047-A54E-CD7469BB67E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42294C-F6EA-45DA-B0DD-00C344C93433}"/>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6" name="Footer Placeholder 5">
            <a:extLst>
              <a:ext uri="{FF2B5EF4-FFF2-40B4-BE49-F238E27FC236}">
                <a16:creationId xmlns:a16="http://schemas.microsoft.com/office/drawing/2014/main" id="{0BEA56A7-8F9C-4C52-ADCE-FC04191058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BDB2B3-63E0-4CE1-A392-EFE9C0CC03FC}"/>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559360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05849-4FDC-483F-9496-FA6B33D01C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1D1046-CE48-41CF-B5D7-65AB44FABD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975B3E7-6C56-490B-A7D1-3B606B00922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413E40-D6BD-43D6-B8B5-43636CBC4C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DD663F4-D200-4142-94B0-009A1DDF9C6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A68C0E-B3DF-43BA-AEE1-B3BB866A4E48}"/>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8" name="Footer Placeholder 7">
            <a:extLst>
              <a:ext uri="{FF2B5EF4-FFF2-40B4-BE49-F238E27FC236}">
                <a16:creationId xmlns:a16="http://schemas.microsoft.com/office/drawing/2014/main" id="{4DC7073A-987E-4FF7-978A-EBE405C51C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9BD5A8-E0B6-42EA-ABB7-5A5F210F857B}"/>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868282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BCBC7-FD2D-4220-B890-7453B7B420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C094BB-8751-4A39-9C6E-98BC7A7BE77D}"/>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4" name="Footer Placeholder 3">
            <a:extLst>
              <a:ext uri="{FF2B5EF4-FFF2-40B4-BE49-F238E27FC236}">
                <a16:creationId xmlns:a16="http://schemas.microsoft.com/office/drawing/2014/main" id="{85DEF7D7-EB36-4D54-8A64-1BE04C9709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BF8928-C661-4CA1-B368-D634914E4C35}"/>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2410716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D9AF15-A38B-4002-9ED2-023884ED0204}"/>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3" name="Footer Placeholder 2">
            <a:extLst>
              <a:ext uri="{FF2B5EF4-FFF2-40B4-BE49-F238E27FC236}">
                <a16:creationId xmlns:a16="http://schemas.microsoft.com/office/drawing/2014/main" id="{6D797A43-D5F5-43A8-9E89-A6060408B9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81E04E-DCDF-405B-9E92-A1F93D1F10D9}"/>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950402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9736-4C65-4194-8B5E-3109944D0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C899C6-6844-4048-9472-D47E95622C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CC4D42-123C-4A90-B152-5B115B0051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AB6AF7E-CE5F-496D-88CF-D46952294A78}"/>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6" name="Footer Placeholder 5">
            <a:extLst>
              <a:ext uri="{FF2B5EF4-FFF2-40B4-BE49-F238E27FC236}">
                <a16:creationId xmlns:a16="http://schemas.microsoft.com/office/drawing/2014/main" id="{56F1F10E-2F45-4895-BC6A-A7632A4763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6AF488-6BE7-4758-ABD7-6EC799F4653F}"/>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2606170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7AE71-6621-45A4-A007-BC62601D24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BF6C94-3A21-401A-9DF4-90A5F2C166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616B15-641E-45D1-80F1-72346C4FA2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513BFD-BF1D-4E70-8A93-F5CFFBC941EC}"/>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6" name="Footer Placeholder 5">
            <a:extLst>
              <a:ext uri="{FF2B5EF4-FFF2-40B4-BE49-F238E27FC236}">
                <a16:creationId xmlns:a16="http://schemas.microsoft.com/office/drawing/2014/main" id="{0522F221-2BD3-4295-961F-85058EA16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5C7E35-BB2F-4856-838C-9455BA33AA86}"/>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30339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7F731-3F4B-4E40-9E69-EC368D9B27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EE8B01-0137-4F3A-AA94-973BD43D7D2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E6280B-6466-42C3-B415-EA66EC102661}"/>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5" name="Footer Placeholder 4">
            <a:extLst>
              <a:ext uri="{FF2B5EF4-FFF2-40B4-BE49-F238E27FC236}">
                <a16:creationId xmlns:a16="http://schemas.microsoft.com/office/drawing/2014/main" id="{AC8806D4-DC51-4742-B182-53825ED57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59621E-1549-4E6D-982C-D2D95613DA81}"/>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1332251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5F37AD-2F0D-4079-8704-2A5BCDD756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314441-9533-4B4E-87D7-B8B21B57761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1A5F07-F6D2-49AD-8610-2889B19CA84A}"/>
              </a:ext>
            </a:extLst>
          </p:cNvPr>
          <p:cNvSpPr>
            <a:spLocks noGrp="1"/>
          </p:cNvSpPr>
          <p:nvPr>
            <p:ph type="dt" sz="half" idx="10"/>
          </p:nvPr>
        </p:nvSpPr>
        <p:spPr/>
        <p:txBody>
          <a:bodyPr/>
          <a:lstStyle/>
          <a:p>
            <a:fld id="{7E29A2CB-73A9-45E4-AEB6-CBECDA72487A}" type="datetimeFigureOut">
              <a:rPr lang="en-US" smtClean="0"/>
              <a:t>10/26/2018</a:t>
            </a:fld>
            <a:endParaRPr lang="en-US"/>
          </a:p>
        </p:txBody>
      </p:sp>
      <p:sp>
        <p:nvSpPr>
          <p:cNvPr id="5" name="Footer Placeholder 4">
            <a:extLst>
              <a:ext uri="{FF2B5EF4-FFF2-40B4-BE49-F238E27FC236}">
                <a16:creationId xmlns:a16="http://schemas.microsoft.com/office/drawing/2014/main" id="{56627C8F-1D32-4FCD-B9AB-839C6E305C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B2E1BC-020B-41AD-9C73-D106780196A3}"/>
              </a:ext>
            </a:extLst>
          </p:cNvPr>
          <p:cNvSpPr>
            <a:spLocks noGrp="1"/>
          </p:cNvSpPr>
          <p:nvPr>
            <p:ph type="sldNum" sz="quarter" idx="12"/>
          </p:nvPr>
        </p:nvSpPr>
        <p:spPr/>
        <p:txBody>
          <a:bodyPr/>
          <a:lstStyle/>
          <a:p>
            <a:fld id="{466572EB-122F-4F5C-A73E-8B219758FCDF}" type="slidenum">
              <a:rPr lang="en-US" smtClean="0"/>
              <a:t>‹#›</a:t>
            </a:fld>
            <a:endParaRPr lang="en-US"/>
          </a:p>
        </p:txBody>
      </p:sp>
    </p:spTree>
    <p:extLst>
      <p:ext uri="{BB962C8B-B14F-4D97-AF65-F5344CB8AC3E}">
        <p14:creationId xmlns:p14="http://schemas.microsoft.com/office/powerpoint/2010/main" val="117792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F5FA6A-BC4E-493B-8E79-12CA71A297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AC39CF-AD00-48A0-86A5-D0070E8EF6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084E38-5B28-4DF2-AF98-EA66FCF23B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29A2CB-73A9-45E4-AEB6-CBECDA72487A}" type="datetimeFigureOut">
              <a:rPr lang="en-US" smtClean="0"/>
              <a:t>10/26/2018</a:t>
            </a:fld>
            <a:endParaRPr lang="en-US"/>
          </a:p>
        </p:txBody>
      </p:sp>
      <p:sp>
        <p:nvSpPr>
          <p:cNvPr id="5" name="Footer Placeholder 4">
            <a:extLst>
              <a:ext uri="{FF2B5EF4-FFF2-40B4-BE49-F238E27FC236}">
                <a16:creationId xmlns:a16="http://schemas.microsoft.com/office/drawing/2014/main" id="{B3DA2425-C79B-459E-AC3D-FFF12D73D4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32A6703-ACDE-4A14-8C52-9C90D36922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6572EB-122F-4F5C-A73E-8B219758FCDF}" type="slidenum">
              <a:rPr lang="en-US" smtClean="0"/>
              <a:t>‹#›</a:t>
            </a:fld>
            <a:endParaRPr lang="en-US"/>
          </a:p>
        </p:txBody>
      </p:sp>
    </p:spTree>
    <p:extLst>
      <p:ext uri="{BB962C8B-B14F-4D97-AF65-F5344CB8AC3E}">
        <p14:creationId xmlns:p14="http://schemas.microsoft.com/office/powerpoint/2010/main" val="4134245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DD4AB-0AB0-4851-8365-E9EF4115E20A}"/>
              </a:ext>
            </a:extLst>
          </p:cNvPr>
          <p:cNvSpPr>
            <a:spLocks noGrp="1"/>
          </p:cNvSpPr>
          <p:nvPr>
            <p:ph type="ctrTitle"/>
          </p:nvPr>
        </p:nvSpPr>
        <p:spPr/>
        <p:txBody>
          <a:bodyPr/>
          <a:lstStyle/>
          <a:p>
            <a:r>
              <a:rPr lang="en-US" dirty="0"/>
              <a:t>Evaluation and Simulation in ADONIS</a:t>
            </a:r>
          </a:p>
        </p:txBody>
      </p:sp>
      <p:sp>
        <p:nvSpPr>
          <p:cNvPr id="3" name="Subtitle 2">
            <a:extLst>
              <a:ext uri="{FF2B5EF4-FFF2-40B4-BE49-F238E27FC236}">
                <a16:creationId xmlns:a16="http://schemas.microsoft.com/office/drawing/2014/main" id="{32B8868F-6A9E-40C4-8827-4454B1B37C5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722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1BF96-CBEE-4CD4-9306-33125118DB72}"/>
              </a:ext>
            </a:extLst>
          </p:cNvPr>
          <p:cNvSpPr>
            <a:spLocks noGrp="1"/>
          </p:cNvSpPr>
          <p:nvPr>
            <p:ph type="title"/>
          </p:nvPr>
        </p:nvSpPr>
        <p:spPr/>
        <p:txBody>
          <a:bodyPr/>
          <a:lstStyle/>
          <a:p>
            <a:r>
              <a:rPr lang="en-US" dirty="0"/>
              <a:t>So far…</a:t>
            </a:r>
          </a:p>
        </p:txBody>
      </p:sp>
      <p:sp>
        <p:nvSpPr>
          <p:cNvPr id="3" name="Content Placeholder 2">
            <a:extLst>
              <a:ext uri="{FF2B5EF4-FFF2-40B4-BE49-F238E27FC236}">
                <a16:creationId xmlns:a16="http://schemas.microsoft.com/office/drawing/2014/main" id="{6944776C-9445-4AB9-AA62-AC39322B49E1}"/>
              </a:ext>
            </a:extLst>
          </p:cNvPr>
          <p:cNvSpPr>
            <a:spLocks noGrp="1"/>
          </p:cNvSpPr>
          <p:nvPr>
            <p:ph idx="1"/>
          </p:nvPr>
        </p:nvSpPr>
        <p:spPr/>
        <p:txBody>
          <a:bodyPr/>
          <a:lstStyle/>
          <a:p>
            <a:pPr algn="just"/>
            <a:r>
              <a:rPr lang="en-US" dirty="0"/>
              <a:t>Modeling (Company map, Business process diagram, Subprocess diagram, Working environment diagram…)</a:t>
            </a:r>
          </a:p>
          <a:p>
            <a:pPr algn="just"/>
            <a:r>
              <a:rPr lang="en-US" dirty="0"/>
              <a:t>Variables and random generators -&gt; mandatory for simulations</a:t>
            </a:r>
          </a:p>
          <a:p>
            <a:pPr algn="just"/>
            <a:r>
              <a:rPr lang="en-US" dirty="0"/>
              <a:t>Import/export for saving and opening on other computers</a:t>
            </a:r>
          </a:p>
        </p:txBody>
      </p:sp>
    </p:spTree>
    <p:extLst>
      <p:ext uri="{BB962C8B-B14F-4D97-AF65-F5344CB8AC3E}">
        <p14:creationId xmlns:p14="http://schemas.microsoft.com/office/powerpoint/2010/main" val="168845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5DABF-7C20-4688-857E-975D12B0D87E}"/>
              </a:ext>
            </a:extLst>
          </p:cNvPr>
          <p:cNvSpPr>
            <a:spLocks noGrp="1"/>
          </p:cNvSpPr>
          <p:nvPr>
            <p:ph type="title"/>
          </p:nvPr>
        </p:nvSpPr>
        <p:spPr/>
        <p:txBody>
          <a:bodyPr/>
          <a:lstStyle/>
          <a:p>
            <a:r>
              <a:rPr lang="en-US" dirty="0"/>
              <a:t>Analysis: static evaluation of the models</a:t>
            </a:r>
          </a:p>
        </p:txBody>
      </p:sp>
      <p:sp>
        <p:nvSpPr>
          <p:cNvPr id="3" name="Content Placeholder 2">
            <a:extLst>
              <a:ext uri="{FF2B5EF4-FFF2-40B4-BE49-F238E27FC236}">
                <a16:creationId xmlns:a16="http://schemas.microsoft.com/office/drawing/2014/main" id="{140B3B75-1D78-45F0-93E4-27A7A2F43B92}"/>
              </a:ext>
            </a:extLst>
          </p:cNvPr>
          <p:cNvSpPr>
            <a:spLocks noGrp="1"/>
          </p:cNvSpPr>
          <p:nvPr>
            <p:ph idx="1"/>
          </p:nvPr>
        </p:nvSpPr>
        <p:spPr/>
        <p:txBody>
          <a:bodyPr>
            <a:normAutofit/>
          </a:bodyPr>
          <a:lstStyle/>
          <a:p>
            <a:r>
              <a:rPr lang="en-US" dirty="0"/>
              <a:t>Queries/Reports</a:t>
            </a:r>
          </a:p>
          <a:p>
            <a:r>
              <a:rPr lang="en-US" dirty="0"/>
              <a:t>Predefined queries</a:t>
            </a:r>
          </a:p>
          <a:p>
            <a:r>
              <a:rPr lang="en-US" dirty="0"/>
              <a:t>User defined via AQL</a:t>
            </a:r>
          </a:p>
          <a:p>
            <a:r>
              <a:rPr lang="en-US" dirty="0"/>
              <a:t>Analytical Evaluation – static evaluation of the business models, without working environments; it provides the average times and costs of the business</a:t>
            </a:r>
          </a:p>
        </p:txBody>
      </p:sp>
    </p:spTree>
    <p:extLst>
      <p:ext uri="{BB962C8B-B14F-4D97-AF65-F5344CB8AC3E}">
        <p14:creationId xmlns:p14="http://schemas.microsoft.com/office/powerpoint/2010/main" val="2638398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47AA9-AA7D-4AF5-B7FE-405C7070E8C9}"/>
              </a:ext>
            </a:extLst>
          </p:cNvPr>
          <p:cNvSpPr>
            <a:spLocks noGrp="1"/>
          </p:cNvSpPr>
          <p:nvPr>
            <p:ph type="title"/>
          </p:nvPr>
        </p:nvSpPr>
        <p:spPr/>
        <p:txBody>
          <a:bodyPr/>
          <a:lstStyle/>
          <a:p>
            <a:r>
              <a:rPr lang="en-US" dirty="0"/>
              <a:t>Simulation</a:t>
            </a:r>
          </a:p>
        </p:txBody>
      </p:sp>
      <p:sp>
        <p:nvSpPr>
          <p:cNvPr id="3" name="Content Placeholder 2">
            <a:extLst>
              <a:ext uri="{FF2B5EF4-FFF2-40B4-BE49-F238E27FC236}">
                <a16:creationId xmlns:a16="http://schemas.microsoft.com/office/drawing/2014/main" id="{EF07BEB9-A019-4C17-AA67-9BF6DF1B5CE6}"/>
              </a:ext>
            </a:extLst>
          </p:cNvPr>
          <p:cNvSpPr>
            <a:spLocks noGrp="1"/>
          </p:cNvSpPr>
          <p:nvPr>
            <p:ph idx="1"/>
          </p:nvPr>
        </p:nvSpPr>
        <p:spPr/>
        <p:txBody>
          <a:bodyPr>
            <a:normAutofit fontScale="62500" lnSpcReduction="20000"/>
          </a:bodyPr>
          <a:lstStyle/>
          <a:p>
            <a:pPr algn="just"/>
            <a:r>
              <a:rPr lang="en-US" dirty="0"/>
              <a:t>Path analysis – without Working Environment</a:t>
            </a:r>
          </a:p>
          <a:p>
            <a:pPr algn="just"/>
            <a:r>
              <a:rPr lang="en-US" dirty="0"/>
              <a:t>Capacity Analysis</a:t>
            </a:r>
          </a:p>
          <a:p>
            <a:pPr algn="just"/>
            <a:r>
              <a:rPr lang="en-US" dirty="0"/>
              <a:t>Workload Analysis (steady state)</a:t>
            </a:r>
          </a:p>
          <a:p>
            <a:pPr algn="just"/>
            <a:r>
              <a:rPr lang="en-US" dirty="0"/>
              <a:t>Workload Analysis (fixed time period)</a:t>
            </a:r>
          </a:p>
          <a:p>
            <a:pPr algn="just"/>
            <a:endParaRPr lang="en-US" dirty="0"/>
          </a:p>
          <a:p>
            <a:pPr algn="just"/>
            <a:r>
              <a:rPr lang="en-US" dirty="0"/>
              <a:t>Capacity analysis determines how many resources (performers and machines) are necessary for the execution of certain business process models based on how often these models are executed in a given period of time. Capacities with a value greater that 1 mean that the performer is overloaded.</a:t>
            </a:r>
          </a:p>
          <a:p>
            <a:pPr algn="just"/>
            <a:r>
              <a:rPr lang="en-US" dirty="0"/>
              <a:t>Workload analysis determines the waiting and cycle times of business process models and activities based on a given quantity of resources and their availability. The input is an application model. It calculates the waiting times of the activities and thus also cycle times of the processes using the workloads of the performers and resources. If an activity is assigned to a performer or to a resource, while he is still busy executing a different task, waiting time is caused.</a:t>
            </a:r>
          </a:p>
          <a:p>
            <a:pPr lvl="1" algn="just"/>
            <a:r>
              <a:rPr lang="en-US" dirty="0"/>
              <a:t>Steady state: a specific number of process runs are simulated, independent of the time period covered by the execution of the models.</a:t>
            </a:r>
          </a:p>
          <a:p>
            <a:pPr lvl="1" algn="just"/>
            <a:r>
              <a:rPr lang="en-US" dirty="0"/>
              <a:t>Fixed time period: a previously determined time period is simulated, independent of how many models are executed within this period.</a:t>
            </a:r>
          </a:p>
        </p:txBody>
      </p:sp>
    </p:spTree>
    <p:extLst>
      <p:ext uri="{BB962C8B-B14F-4D97-AF65-F5344CB8AC3E}">
        <p14:creationId xmlns:p14="http://schemas.microsoft.com/office/powerpoint/2010/main" val="3570555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786B-6B76-4177-B7D4-4A0CC68575FE}"/>
              </a:ext>
            </a:extLst>
          </p:cNvPr>
          <p:cNvSpPr>
            <a:spLocks noGrp="1"/>
          </p:cNvSpPr>
          <p:nvPr>
            <p:ph type="title"/>
          </p:nvPr>
        </p:nvSpPr>
        <p:spPr/>
        <p:txBody>
          <a:bodyPr/>
          <a:lstStyle/>
          <a:p>
            <a:r>
              <a:rPr lang="en-US" dirty="0"/>
              <a:t>Path analysis</a:t>
            </a:r>
          </a:p>
        </p:txBody>
      </p:sp>
      <p:sp>
        <p:nvSpPr>
          <p:cNvPr id="3" name="Content Placeholder 2">
            <a:extLst>
              <a:ext uri="{FF2B5EF4-FFF2-40B4-BE49-F238E27FC236}">
                <a16:creationId xmlns:a16="http://schemas.microsoft.com/office/drawing/2014/main" id="{1D92D5B2-2BCA-45F3-9ED5-8FFEA64AD67B}"/>
              </a:ext>
            </a:extLst>
          </p:cNvPr>
          <p:cNvSpPr>
            <a:spLocks noGrp="1"/>
          </p:cNvSpPr>
          <p:nvPr>
            <p:ph idx="1"/>
          </p:nvPr>
        </p:nvSpPr>
        <p:spPr/>
        <p:txBody>
          <a:bodyPr/>
          <a:lstStyle/>
          <a:p>
            <a:r>
              <a:rPr lang="en-US" dirty="0"/>
              <a:t>“How many possible paths exist in my process?” </a:t>
            </a:r>
          </a:p>
          <a:p>
            <a:r>
              <a:rPr lang="en-US" dirty="0"/>
              <a:t>“How likely are they?” </a:t>
            </a:r>
          </a:p>
          <a:p>
            <a:r>
              <a:rPr lang="en-US" dirty="0"/>
              <a:t>“What is the default path and can it be improved? </a:t>
            </a:r>
          </a:p>
          <a:p>
            <a:r>
              <a:rPr lang="en-US" dirty="0"/>
              <a:t>“Which path has the longest cycle time, the longest processing time?”</a:t>
            </a:r>
          </a:p>
          <a:p>
            <a:r>
              <a:rPr lang="en-US" dirty="0"/>
              <a:t>“Where is the critical path?”</a:t>
            </a:r>
          </a:p>
        </p:txBody>
      </p:sp>
    </p:spTree>
    <p:extLst>
      <p:ext uri="{BB962C8B-B14F-4D97-AF65-F5344CB8AC3E}">
        <p14:creationId xmlns:p14="http://schemas.microsoft.com/office/powerpoint/2010/main" val="1764775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62D5-B277-4B22-91E0-04C9E216B4B4}"/>
              </a:ext>
            </a:extLst>
          </p:cNvPr>
          <p:cNvSpPr>
            <a:spLocks noGrp="1"/>
          </p:cNvSpPr>
          <p:nvPr>
            <p:ph type="title"/>
          </p:nvPr>
        </p:nvSpPr>
        <p:spPr/>
        <p:txBody>
          <a:bodyPr/>
          <a:lstStyle/>
          <a:p>
            <a:r>
              <a:rPr lang="en-US" dirty="0"/>
              <a:t>Capacity analysis</a:t>
            </a:r>
          </a:p>
        </p:txBody>
      </p:sp>
      <p:sp>
        <p:nvSpPr>
          <p:cNvPr id="3" name="Content Placeholder 2">
            <a:extLst>
              <a:ext uri="{FF2B5EF4-FFF2-40B4-BE49-F238E27FC236}">
                <a16:creationId xmlns:a16="http://schemas.microsoft.com/office/drawing/2014/main" id="{0996F619-5830-450C-B994-42CB3DCA94BD}"/>
              </a:ext>
            </a:extLst>
          </p:cNvPr>
          <p:cNvSpPr>
            <a:spLocks noGrp="1"/>
          </p:cNvSpPr>
          <p:nvPr>
            <p:ph idx="1"/>
          </p:nvPr>
        </p:nvSpPr>
        <p:spPr/>
        <p:txBody>
          <a:bodyPr/>
          <a:lstStyle/>
          <a:p>
            <a:r>
              <a:rPr lang="en-US" dirty="0"/>
              <a:t>“What are the manpower and resource requirements for the simulated processes?” </a:t>
            </a:r>
          </a:p>
          <a:p>
            <a:r>
              <a:rPr lang="en-US" dirty="0"/>
              <a:t>“What are the fixed and variable costs of activities?” </a:t>
            </a:r>
          </a:p>
          <a:p>
            <a:r>
              <a:rPr lang="en-US" dirty="0"/>
              <a:t>“How much will my processes cost on average?” </a:t>
            </a:r>
          </a:p>
          <a:p>
            <a:r>
              <a:rPr lang="en-US" dirty="0"/>
              <a:t>“Which activities are most expensive?”</a:t>
            </a:r>
          </a:p>
        </p:txBody>
      </p:sp>
    </p:spTree>
    <p:extLst>
      <p:ext uri="{BB962C8B-B14F-4D97-AF65-F5344CB8AC3E}">
        <p14:creationId xmlns:p14="http://schemas.microsoft.com/office/powerpoint/2010/main" val="2638071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82910-850D-4BEE-B3C4-423EABEDDF4A}"/>
              </a:ext>
            </a:extLst>
          </p:cNvPr>
          <p:cNvSpPr>
            <a:spLocks noGrp="1"/>
          </p:cNvSpPr>
          <p:nvPr>
            <p:ph type="title"/>
          </p:nvPr>
        </p:nvSpPr>
        <p:spPr/>
        <p:txBody>
          <a:bodyPr/>
          <a:lstStyle/>
          <a:p>
            <a:r>
              <a:rPr lang="en-US" dirty="0"/>
              <a:t>Workload analysis </a:t>
            </a:r>
          </a:p>
        </p:txBody>
      </p:sp>
      <p:sp>
        <p:nvSpPr>
          <p:cNvPr id="3" name="Content Placeholder 2">
            <a:extLst>
              <a:ext uri="{FF2B5EF4-FFF2-40B4-BE49-F238E27FC236}">
                <a16:creationId xmlns:a16="http://schemas.microsoft.com/office/drawing/2014/main" id="{F082A254-11C0-44A1-A95E-6330E94EA730}"/>
              </a:ext>
            </a:extLst>
          </p:cNvPr>
          <p:cNvSpPr>
            <a:spLocks noGrp="1"/>
          </p:cNvSpPr>
          <p:nvPr>
            <p:ph idx="1"/>
          </p:nvPr>
        </p:nvSpPr>
        <p:spPr/>
        <p:txBody>
          <a:bodyPr/>
          <a:lstStyle/>
          <a:p>
            <a:r>
              <a:rPr lang="en-US" dirty="0"/>
              <a:t>“How can I optimally use my employees and resources?” </a:t>
            </a:r>
          </a:p>
          <a:p>
            <a:r>
              <a:rPr lang="en-US" dirty="0"/>
              <a:t> “Where do resource bottlenecks occur?” </a:t>
            </a:r>
          </a:p>
          <a:p>
            <a:r>
              <a:rPr lang="en-US" dirty="0"/>
              <a:t>“Which waiting times are caused by bottlenecks and how do they affect the process?” </a:t>
            </a:r>
          </a:p>
          <a:p>
            <a:r>
              <a:rPr lang="en-US" dirty="0"/>
              <a:t>“What about my resource </a:t>
            </a:r>
            <a:r>
              <a:rPr lang="en-US" dirty="0" err="1"/>
              <a:t>utilisation</a:t>
            </a:r>
            <a:r>
              <a:rPr lang="en-US" dirty="0"/>
              <a:t>?”</a:t>
            </a:r>
          </a:p>
        </p:txBody>
      </p:sp>
    </p:spTree>
    <p:extLst>
      <p:ext uri="{BB962C8B-B14F-4D97-AF65-F5344CB8AC3E}">
        <p14:creationId xmlns:p14="http://schemas.microsoft.com/office/powerpoint/2010/main" val="955591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425</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Evaluation and Simulation in ADONIS</vt:lpstr>
      <vt:lpstr>So far…</vt:lpstr>
      <vt:lpstr>Analysis: static evaluation of the models</vt:lpstr>
      <vt:lpstr>Simulation</vt:lpstr>
      <vt:lpstr>Path analysis</vt:lpstr>
      <vt:lpstr>Capacity analysis</vt:lpstr>
      <vt:lpstr>Workload analysis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and Simulation in ADONIS</dc:title>
  <dc:creator>Maria Dascalu</dc:creator>
  <cp:lastModifiedBy>Maria Dascalu</cp:lastModifiedBy>
  <cp:revision>5</cp:revision>
  <dcterms:created xsi:type="dcterms:W3CDTF">2018-10-26T09:52:15Z</dcterms:created>
  <dcterms:modified xsi:type="dcterms:W3CDTF">2018-10-26T10:29:15Z</dcterms:modified>
</cp:coreProperties>
</file>