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27" r:id="rId2"/>
    <p:sldId id="428" r:id="rId3"/>
    <p:sldId id="429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266" r:id="rId15"/>
    <p:sldId id="430" r:id="rId16"/>
    <p:sldId id="43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4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7CC2C-F826-4FD5-80E3-D7875E2477F3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51038-B01B-4684-8169-6C848F35F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5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B62EA-BB96-4675-87C6-9D31EA2E2D3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6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F6DC51E-C34F-4D8E-A652-1A9BAB3F1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9C548ED2-6A19-42AC-B731-1DDF645F8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DC5A5A8E-1EB5-4E0D-B4E1-B345F376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AC728CC-EDC2-4DD6-B508-0474AEC7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F12F9D71-A739-4D3A-9563-2B101FB2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918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33C5276-1CFE-4A08-AFA6-7525FD6CD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E786968-698D-4B08-BCFA-F2A6BD96E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47F03D1C-2A72-42D3-A9F2-4676345C3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69CAB1AA-C4AB-48EF-A75B-43FF78AB8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D40DD6EC-15BB-441C-90DE-0004CC05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78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804921-3E87-4DD4-BE17-E6E5BFE8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6E6D01BC-AFF4-46E2-95CB-95362C59F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C774E026-ADB0-4E87-A544-43E44C6AB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73EAC3E5-C678-4270-BCE3-4FE1E306B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719486F6-DD76-43F9-BAEF-F030A5AD5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38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FCB8885-8513-4B97-B4FC-3A985F212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C645E5F-7919-4EAA-B148-42A58AF9A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6991E0B6-4486-4973-87C1-79AFF4DA0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4985C67-87A2-4871-8D48-0BD0F923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A722336C-333E-49A7-9FBC-BB31F1052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6158665D-7DE4-46F5-B389-8877CC33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75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778D8A4-6779-4DAC-B1FD-0DEF83EFD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578E816-55E3-450D-A20D-F657D1AC3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A91A726B-0056-400F-A1E2-0151A422A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5316AD90-1264-4C7D-B41C-373A3DC0A8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22E42284-6384-4D50-9B83-4FE09736CE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8B0FA5D6-24B6-4C16-B967-6B486E158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E0EDE8AA-C2AF-4058-892E-8A45AAEBF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FAF1915A-7239-49B7-A29F-4B5193F06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93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7E1DF31-0A0E-4C66-A146-F6E13150A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E94D54E3-6DA3-49F6-B2A9-86FB2998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16AABAE8-EB1F-43C4-8541-47B62915C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89DC3F8B-DE60-4D6A-9505-9B0293D6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0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A5043554-BB43-486B-A669-1FD257FE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69D8B47B-32B7-4CE3-A468-07E3D6C1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5472D098-B544-45B7-98FC-BF8E0CFFA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435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576F65F-D333-4903-928B-3FCAFA919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FDAABA1-8F98-4690-A0EB-B0EE08054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55D71E78-9BDA-4FA5-9527-C14DC8B4C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06F0701C-15B4-46A2-BFDD-76C3D04A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ED0354C2-16BF-4D9E-99EB-A4B7F4B6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353C80F8-E612-4B85-89A4-C2B868CA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35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7947AE3-3B61-4696-9312-A0D498626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442DE9B9-E477-46E8-B4D0-1BF6494C1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FF7BFAF2-B19C-4368-BD4C-8A7E60862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E6A792BC-D93E-445A-98FF-FB07A3AB2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E615918-CF57-4786-A441-93FAD3BA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F8208767-C8CC-4E51-AC9E-CC83FEA7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00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B70E3BD-1693-4122-98A1-39BE58C51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22CE4A2-8FEB-4F94-A8CB-561B9C381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D406F837-45F1-4DE5-99DC-53B9043B6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4EDEB2FA-0208-4EB0-939C-BC56D0A9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88B5296-228B-40C4-8FC8-D25A2E36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58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A9E0ECC1-9EC3-43DE-B4E9-7E99FC62B2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6E4C865-7728-4E3D-849B-A5DC7FA8C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CD1E01AE-7601-4608-80B9-C127CBCF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E1E5C43-E592-4907-BC62-8EBF7006D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1D1EFE-5B4B-4FC3-94F2-9581C3102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14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01A12CDE-BBF9-4944-9AAC-50CB0BC43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66AD835-553F-490E-B354-716182CA8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190D50DC-D4B8-4DC0-BE4D-C5341E43F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E589A-CF6C-457E-95A1-D8E1B8EB30C1}" type="datetimeFigureOut">
              <a:rPr lang="en-GB" smtClean="0"/>
              <a:t>07/11/2019</a:t>
            </a:fld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D7CDC07D-DF15-493A-9405-C7590F9667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985E09C7-C14F-4E0F-B875-B206BAA4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2B499-475B-46D7-94C9-213A602951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49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w3.org/RDF/Validator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ena.apache.org/tutorials/rdf_api.html" TargetMode="External"/><Relationship Id="rId2" Type="http://schemas.openxmlformats.org/officeDocument/2006/relationships/hyperlink" Target="http://jena.apache.org/download/index.cg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ideshare.net/rajighawi/java-and-sparq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abstract/document/7275219" TargetMode="External"/><Relationship Id="rId2" Type="http://schemas.openxmlformats.org/officeDocument/2006/relationships/hyperlink" Target="https://www.sciencedirect.com/science/article/pii/S074756321730025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arch.proquest.com/openview/a209c455a73c66a991b91465da1cb4f9/1?pq-origsite=gscholar&amp;cbl=187633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ariaiulianadascalu.files.wordpress.com/2019/10/carteseweb_printech.pdf" TargetMode="External"/><Relationship Id="rId2" Type="http://schemas.openxmlformats.org/officeDocument/2006/relationships/hyperlink" Target="https://www.dropbox.com/sh/2wy4epz1cgmtupw/AACKAR_NwKqc6eN8C_rdJJR1a?dl=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778098"/>
          </a:xfrm>
        </p:spPr>
        <p:txBody>
          <a:bodyPr>
            <a:normAutofit/>
          </a:bodyPr>
          <a:lstStyle/>
          <a:p>
            <a:r>
              <a:rPr lang="en-US" sz="2400" dirty="0"/>
              <a:t>Test: Translate the below text in RDF/XML and paint the corresponding RDF graph; then write the requested SPARQL queries.</a:t>
            </a:r>
            <a:endParaRPr lang="ro-R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536" y="908721"/>
            <a:ext cx="8291264" cy="5217443"/>
          </a:xfrm>
        </p:spPr>
        <p:txBody>
          <a:bodyPr/>
          <a:lstStyle/>
          <a:p>
            <a:pPr algn="just"/>
            <a:r>
              <a:rPr lang="ro-RO" dirty="0"/>
              <a:t>Poe </a:t>
            </a:r>
            <a:r>
              <a:rPr lang="en-US" dirty="0"/>
              <a:t>has written the poem </a:t>
            </a:r>
            <a:r>
              <a:rPr lang="ro-RO" dirty="0"/>
              <a:t>"The Raven" </a:t>
            </a:r>
            <a:r>
              <a:rPr lang="en-US" dirty="0"/>
              <a:t>translated by </a:t>
            </a:r>
            <a:r>
              <a:rPr lang="ro-RO" dirty="0"/>
              <a:t>Mallarmé  </a:t>
            </a:r>
            <a:r>
              <a:rPr lang="en-US" dirty="0"/>
              <a:t>and the novel </a:t>
            </a:r>
            <a:r>
              <a:rPr lang="ro-RO" dirty="0"/>
              <a:t>" The Gold Bug " </a:t>
            </a:r>
            <a:r>
              <a:rPr lang="en-US" dirty="0"/>
              <a:t>translated by </a:t>
            </a:r>
            <a:r>
              <a:rPr lang="ro-RO" dirty="0"/>
              <a:t>Baudelaire. Mallarmé </a:t>
            </a:r>
            <a:r>
              <a:rPr lang="en-US" dirty="0"/>
              <a:t>has written a poem.</a:t>
            </a:r>
          </a:p>
          <a:p>
            <a:pPr algn="just"/>
            <a:r>
              <a:rPr lang="en-US" dirty="0"/>
              <a:t>SPARQL1: Who translated “The Gold Bug”?</a:t>
            </a:r>
          </a:p>
          <a:p>
            <a:pPr algn="just"/>
            <a:r>
              <a:rPr lang="en-US" dirty="0"/>
              <a:t>SPARQL2: Who were translators? 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98559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288032"/>
            <a:ext cx="8435280" cy="638132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o-RO" sz="4800" dirty="0"/>
              <a:t>&lt;?xml version="1.0" encoding="UTF-8"?&gt;</a:t>
            </a:r>
          </a:p>
          <a:p>
            <a:pPr marL="0" indent="0">
              <a:buNone/>
            </a:pPr>
            <a:r>
              <a:rPr lang="ro-RO" sz="4800" dirty="0"/>
              <a:t>&lt;rdf:RDF xmlns:rdf="http://www.w3.org/1999/02/22-rdf-syntax-ns#" xmlns:f="http://example.org#" xmlns:rdfs="http://www.w3.org/2000/01/rdf-schema#" xmlns:xsd="http://www.w3.org/2000/01/rdf-schema#"&gt;</a:t>
            </a:r>
          </a:p>
          <a:p>
            <a:pPr marL="0" indent="0">
              <a:buNone/>
            </a:pPr>
            <a:endParaRPr lang="ro-RO" sz="4800" dirty="0"/>
          </a:p>
          <a:p>
            <a:pPr marL="0" indent="0">
              <a:buNone/>
            </a:pPr>
            <a:r>
              <a:rPr lang="ro-RO" sz="4800" dirty="0"/>
              <a:t>&lt;rdf:Description rdf:ID="Poe"&gt;</a:t>
            </a:r>
          </a:p>
          <a:p>
            <a:pPr marL="0" indent="0">
              <a:buNone/>
            </a:pPr>
            <a:r>
              <a:rPr lang="ro-RO" sz="4800" dirty="0"/>
              <a:t>        &lt;f:name&gt;Poe&lt;/f:name&gt;</a:t>
            </a:r>
          </a:p>
          <a:p>
            <a:pPr marL="0" indent="0">
              <a:buNone/>
            </a:pPr>
            <a:r>
              <a:rPr lang="ro-RO" sz="4800" dirty="0"/>
              <a:t>        &lt;f:write rdf:resource="#Raven"/&gt;</a:t>
            </a:r>
          </a:p>
          <a:p>
            <a:pPr marL="0" indent="0">
              <a:buNone/>
            </a:pPr>
            <a:r>
              <a:rPr lang="en-GB" sz="4800" dirty="0"/>
              <a:t>        </a:t>
            </a:r>
            <a:r>
              <a:rPr lang="ro-RO" sz="4800" dirty="0"/>
              <a:t>&lt;f:write  rdf:resource="#TheGoldBug"/&gt;</a:t>
            </a:r>
          </a:p>
          <a:p>
            <a:pPr marL="0" indent="0">
              <a:buNone/>
            </a:pPr>
            <a:r>
              <a:rPr lang="ro-RO" sz="4800" dirty="0"/>
              <a:t>&lt;/rdf:Description&gt;</a:t>
            </a:r>
          </a:p>
          <a:p>
            <a:pPr marL="0" indent="0">
              <a:buNone/>
            </a:pPr>
            <a:r>
              <a:rPr lang="ro-RO" sz="4800" dirty="0"/>
              <a:t>&lt;rdf:Description rdf:ID="Raven"&gt;</a:t>
            </a:r>
          </a:p>
          <a:p>
            <a:pPr marL="0" indent="0">
              <a:buNone/>
            </a:pPr>
            <a:r>
              <a:rPr lang="ro-RO" sz="4800" dirty="0"/>
              <a:t>	&lt;f:name&gt;Raven&lt;/f:name&gt;</a:t>
            </a:r>
          </a:p>
          <a:p>
            <a:pPr marL="0" indent="0">
              <a:buNone/>
            </a:pPr>
            <a:r>
              <a:rPr lang="ro-RO" sz="4800" dirty="0"/>
              <a:t>        </a:t>
            </a:r>
            <a:r>
              <a:rPr lang="en-US" sz="4800" dirty="0"/>
              <a:t>	</a:t>
            </a:r>
            <a:r>
              <a:rPr lang="ro-RO" sz="4800" dirty="0"/>
              <a:t>&lt;f:type&gt;poem&lt;/f:type&gt;</a:t>
            </a:r>
          </a:p>
          <a:p>
            <a:pPr marL="0" indent="0">
              <a:buNone/>
            </a:pPr>
            <a:r>
              <a:rPr lang="ro-RO" sz="4800" dirty="0"/>
              <a:t>	&lt;f:translatedby rdf:resource="#Mallarme"/&gt;</a:t>
            </a:r>
          </a:p>
          <a:p>
            <a:pPr marL="0" indent="0">
              <a:buNone/>
            </a:pPr>
            <a:r>
              <a:rPr lang="ro-RO" sz="4800" dirty="0"/>
              <a:t>&lt;/rdf:Description&gt;</a:t>
            </a:r>
          </a:p>
          <a:p>
            <a:pPr marL="0" indent="0">
              <a:buNone/>
            </a:pPr>
            <a:r>
              <a:rPr lang="ro-RO" sz="4800" dirty="0"/>
              <a:t>&lt;rdf:Description rdf:ID="TheGoldBug"&gt;</a:t>
            </a:r>
          </a:p>
          <a:p>
            <a:pPr marL="0" indent="0">
              <a:buNone/>
            </a:pPr>
            <a:r>
              <a:rPr lang="ro-RO" sz="4800" dirty="0"/>
              <a:t>	&lt;f:name&gt;TheGoldBug&lt;/f:name&gt;</a:t>
            </a:r>
          </a:p>
          <a:p>
            <a:pPr marL="0" indent="0">
              <a:buNone/>
            </a:pPr>
            <a:r>
              <a:rPr lang="ro-RO" sz="4800" dirty="0"/>
              <a:t>        </a:t>
            </a:r>
            <a:r>
              <a:rPr lang="en-US" sz="4800" dirty="0"/>
              <a:t>	</a:t>
            </a:r>
            <a:r>
              <a:rPr lang="ro-RO" sz="4800" dirty="0"/>
              <a:t>&lt;f:type&gt;novel&lt;/f:type&gt;</a:t>
            </a:r>
          </a:p>
          <a:p>
            <a:pPr marL="0" indent="0">
              <a:buNone/>
            </a:pPr>
            <a:r>
              <a:rPr lang="ro-RO" sz="4800" dirty="0"/>
              <a:t>	&lt;f:translatedby  rdf:resource="#Baudelaire"/&gt;</a:t>
            </a:r>
          </a:p>
          <a:p>
            <a:pPr marL="0" indent="0">
              <a:buNone/>
            </a:pPr>
            <a:r>
              <a:rPr lang="ro-RO" sz="4800" dirty="0"/>
              <a:t>&lt;/rdf:Description&gt;</a:t>
            </a:r>
          </a:p>
          <a:p>
            <a:pPr marL="0" indent="0">
              <a:buNone/>
            </a:pPr>
            <a:endParaRPr lang="ro-RO" sz="4800" dirty="0"/>
          </a:p>
          <a:p>
            <a:pPr marL="0" indent="0">
              <a:buNone/>
            </a:pPr>
            <a:r>
              <a:rPr lang="ro-RO" sz="4800" dirty="0"/>
              <a:t>&lt;rdf:Description rdf:ID="Mallarme"&gt;</a:t>
            </a:r>
          </a:p>
          <a:p>
            <a:pPr marL="0" indent="0">
              <a:buNone/>
            </a:pPr>
            <a:r>
              <a:rPr lang="ro-RO" sz="4800" dirty="0"/>
              <a:t>	&lt;f:name&gt;Mallarme&lt;/f:name&gt;</a:t>
            </a:r>
          </a:p>
          <a:p>
            <a:pPr marL="0" indent="0">
              <a:buNone/>
            </a:pPr>
            <a:r>
              <a:rPr lang="ro-RO" sz="4800" dirty="0"/>
              <a:t>	&lt;f:write&gt;</a:t>
            </a:r>
          </a:p>
          <a:p>
            <a:pPr marL="0" indent="0">
              <a:buNone/>
            </a:pPr>
            <a:r>
              <a:rPr lang="ro-RO" sz="4800" dirty="0"/>
              <a:t>	</a:t>
            </a:r>
            <a:r>
              <a:rPr lang="en-GB" sz="4800" dirty="0"/>
              <a:t>     </a:t>
            </a:r>
            <a:r>
              <a:rPr lang="ro-RO" sz="4800" dirty="0"/>
              <a:t>&lt;rdf:Description&gt;</a:t>
            </a:r>
          </a:p>
          <a:p>
            <a:pPr marL="0" indent="0">
              <a:buNone/>
            </a:pPr>
            <a:r>
              <a:rPr lang="ro-RO" sz="4800" dirty="0"/>
              <a:t>	</a:t>
            </a:r>
            <a:r>
              <a:rPr lang="en-GB" sz="4800" dirty="0"/>
              <a:t>           &lt;</a:t>
            </a:r>
            <a:r>
              <a:rPr lang="ro-RO" sz="4800" dirty="0"/>
              <a:t>f:type&gt;poem&lt;/f:type&gt;</a:t>
            </a:r>
          </a:p>
          <a:p>
            <a:pPr marL="0" indent="0">
              <a:buNone/>
            </a:pPr>
            <a:r>
              <a:rPr lang="ro-RO" sz="4800" dirty="0"/>
              <a:t>                &lt;/rdf:Description&gt;</a:t>
            </a:r>
          </a:p>
          <a:p>
            <a:pPr marL="0" indent="0">
              <a:buNone/>
            </a:pPr>
            <a:r>
              <a:rPr lang="ro-RO" sz="4800" dirty="0"/>
              <a:t>        &lt;/f:write&gt;</a:t>
            </a:r>
          </a:p>
          <a:p>
            <a:pPr marL="0" indent="0">
              <a:buNone/>
            </a:pPr>
            <a:r>
              <a:rPr lang="ro-RO" sz="4800" dirty="0"/>
              <a:t>&lt;/rdf:Description&gt;</a:t>
            </a:r>
          </a:p>
          <a:p>
            <a:pPr marL="0" indent="0">
              <a:buNone/>
            </a:pPr>
            <a:endParaRPr lang="ro-RO" sz="4800" dirty="0"/>
          </a:p>
          <a:p>
            <a:pPr marL="0" indent="0">
              <a:buNone/>
            </a:pPr>
            <a:r>
              <a:rPr lang="ro-RO" sz="4800" dirty="0"/>
              <a:t>&lt;rdf:Description rdf:ID="Baudelaire"&gt;</a:t>
            </a:r>
          </a:p>
          <a:p>
            <a:pPr marL="0" indent="0">
              <a:buNone/>
            </a:pPr>
            <a:r>
              <a:rPr lang="ro-RO" sz="4800" dirty="0"/>
              <a:t>	&lt;f:name&gt;Baudelaire&lt;/f:name&gt;	</a:t>
            </a:r>
          </a:p>
          <a:p>
            <a:pPr marL="0" indent="0">
              <a:buNone/>
            </a:pPr>
            <a:r>
              <a:rPr lang="ro-RO" sz="4800" dirty="0"/>
              <a:t>&lt;/rdf:Description&gt;</a:t>
            </a:r>
          </a:p>
          <a:p>
            <a:pPr marL="0" indent="0">
              <a:buNone/>
            </a:pPr>
            <a:endParaRPr lang="ro-RO" sz="4800" dirty="0"/>
          </a:p>
          <a:p>
            <a:pPr marL="0" indent="0">
              <a:buNone/>
            </a:pPr>
            <a:r>
              <a:rPr lang="ro-RO" sz="4800" dirty="0"/>
              <a:t>&lt;/rdf:RDF</a:t>
            </a:r>
            <a:r>
              <a:rPr lang="ro-RO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58236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16" y="692697"/>
            <a:ext cx="8856984" cy="18287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27648" y="188640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</a:t>
            </a:r>
            <a:r>
              <a:rPr lang="en-US" dirty="0">
                <a:hlinkClick r:id="rId4"/>
              </a:rPr>
              <a:t>http://www.w3.org/RDF/Validator/</a:t>
            </a:r>
            <a:r>
              <a:rPr lang="en-US" dirty="0"/>
              <a:t> to obtain the below graph:</a:t>
            </a:r>
            <a:endParaRPr lang="ro-RO" dirty="0"/>
          </a:p>
        </p:txBody>
      </p:sp>
      <p:sp>
        <p:nvSpPr>
          <p:cNvPr id="6" name="TextBox 5"/>
          <p:cNvSpPr txBox="1"/>
          <p:nvPr/>
        </p:nvSpPr>
        <p:spPr>
          <a:xfrm>
            <a:off x="1926297" y="2656214"/>
            <a:ext cx="37444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PREFIX f:&lt;http://example.org#&gt;</a:t>
            </a:r>
          </a:p>
          <a:p>
            <a:endParaRPr lang="en-US" dirty="0"/>
          </a:p>
          <a:p>
            <a:r>
              <a:rPr lang="en-US" dirty="0"/>
              <a:t>SELECT ?n</a:t>
            </a:r>
          </a:p>
          <a:p>
            <a:endParaRPr lang="en-US" dirty="0"/>
          </a:p>
          <a:p>
            <a:r>
              <a:rPr lang="en-US" dirty="0"/>
              <a:t>WHERE {</a:t>
            </a:r>
          </a:p>
          <a:p>
            <a:r>
              <a:rPr lang="en-US" dirty="0"/>
              <a:t>	?x f:translatedby ?y.</a:t>
            </a:r>
          </a:p>
          <a:p>
            <a:r>
              <a:rPr lang="en-US" dirty="0"/>
              <a:t>        	?y f:name ?n.</a:t>
            </a:r>
          </a:p>
          <a:p>
            <a:r>
              <a:rPr lang="en-US" dirty="0"/>
              <a:t>       	?x f:name "</a:t>
            </a:r>
            <a:r>
              <a:rPr lang="en-US" dirty="0" err="1"/>
              <a:t>TheGoldBug</a:t>
            </a:r>
            <a:r>
              <a:rPr lang="en-US" dirty="0"/>
              <a:t>" </a:t>
            </a:r>
          </a:p>
          <a:p>
            <a:r>
              <a:rPr lang="en-US" dirty="0"/>
              <a:t>}</a:t>
            </a:r>
            <a:endParaRPr lang="ro-R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969" y="2780928"/>
            <a:ext cx="4445547" cy="86409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7" idx="1"/>
          </p:cNvCxnSpPr>
          <p:nvPr/>
        </p:nvCxnSpPr>
        <p:spPr>
          <a:xfrm>
            <a:off x="4727848" y="3212976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68008" y="4149080"/>
            <a:ext cx="3816424" cy="230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PREFIX f:&lt;http://example.org#&gt;</a:t>
            </a:r>
          </a:p>
          <a:p>
            <a:endParaRPr lang="en-US" dirty="0"/>
          </a:p>
          <a:p>
            <a:r>
              <a:rPr lang="en-US" dirty="0"/>
              <a:t>SELECT ?n</a:t>
            </a:r>
          </a:p>
          <a:p>
            <a:endParaRPr lang="en-US" dirty="0"/>
          </a:p>
          <a:p>
            <a:r>
              <a:rPr lang="en-US" dirty="0"/>
              <a:t>WHERE {</a:t>
            </a:r>
          </a:p>
          <a:p>
            <a:r>
              <a:rPr lang="en-US" dirty="0"/>
              <a:t>	?x f:translatedby ?y.</a:t>
            </a:r>
          </a:p>
          <a:p>
            <a:r>
              <a:rPr lang="en-US" dirty="0"/>
              <a:t>        	?y f:name ?n</a:t>
            </a:r>
          </a:p>
          <a:p>
            <a:r>
              <a:rPr lang="en-US" dirty="0"/>
              <a:t>}</a:t>
            </a:r>
            <a:endParaRPr lang="ro-RO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6290" y="5639370"/>
            <a:ext cx="3771900" cy="866775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endCxn id="12" idx="3"/>
          </p:cNvCxnSpPr>
          <p:nvPr/>
        </p:nvCxnSpPr>
        <p:spPr>
          <a:xfrm flipH="1">
            <a:off x="5688190" y="6071417"/>
            <a:ext cx="1127890" cy="1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276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4011E5F-9DA0-4A02-8F72-DF64243E00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JENA RDF API</a:t>
            </a:r>
          </a:p>
        </p:txBody>
      </p:sp>
    </p:spTree>
    <p:extLst>
      <p:ext uri="{BB962C8B-B14F-4D97-AF65-F5344CB8AC3E}">
        <p14:creationId xmlns:p14="http://schemas.microsoft.com/office/powerpoint/2010/main" val="886519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3540272-3F14-4D06-BA19-B9F2635A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Useful resources</a:t>
            </a:r>
            <a:endParaRPr lang="en-GB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A8A1859-BB3B-4BB1-ACB3-5387DD236C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468692"/>
            <a:ext cx="10602685" cy="3046988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Monaco"/>
                <a:hlinkClick r:id="rId2"/>
              </a:rPr>
              <a:t>jena.apache.org/download/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Monaco"/>
                <a:hlinkClick r:id="rId2"/>
              </a:rPr>
              <a:t>index.cgi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(JENA code)</a:t>
            </a:r>
          </a:p>
          <a:p>
            <a:pPr>
              <a:lnSpc>
                <a:spcPct val="100000"/>
              </a:lnSpc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linkClick r:id="rId3"/>
              </a:rPr>
              <a:t>https://jena.apache.org/tutorials/rdf_api.html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(JENA tutorial)</a:t>
            </a:r>
          </a:p>
          <a:p>
            <a:pPr>
              <a:lnSpc>
                <a:spcPct val="100000"/>
              </a:lnSpc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linkClick r:id="rId4"/>
              </a:rPr>
              <a:t>https://www.slideshare.net/rajighawi/java-and-sparql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(SPARQL in Java)</a:t>
            </a:r>
          </a:p>
          <a:p>
            <a:pPr>
              <a:lnSpc>
                <a:spcPct val="100000"/>
              </a:lnSpc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968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6A4665F-5210-4A13-8486-160B3770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Creating a RDF graph/model in JENA</a:t>
            </a:r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CB8130B9-A6D2-4508-BD3A-5495513CC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7762" y="2028824"/>
            <a:ext cx="2642545" cy="2657475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9705404E-ED53-4BC5-861F-FC5055425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574" y="1852612"/>
            <a:ext cx="7218272" cy="420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0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56CCE1BD-8F37-4641-A2B0-836DC762F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50" y="981075"/>
            <a:ext cx="4076774" cy="2771775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EDC392EB-0122-4E36-81B3-6624DF80B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099" y="833437"/>
            <a:ext cx="6538799" cy="469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68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AB813A1-09F7-49F7-9F48-C63EBE3B7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Listing all the triples(statements) in a graph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23C19694-2934-427E-B3AF-0C8AAD271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63687"/>
            <a:ext cx="6222663" cy="49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11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F3C4EE8-EFB2-4DA3-A180-1EFBDA26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Writing RDF</a:t>
            </a:r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6C21A15F-C54B-4310-9815-399922788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974" y="1524794"/>
            <a:ext cx="5740885" cy="1580356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AF5FEA71-798E-4B8A-A151-661CF4204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3" y="3557587"/>
            <a:ext cx="6011597" cy="145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79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BCD3A11-955B-42E0-BC56-B5C618DF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RDF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7E77CB55-AAD4-4A9A-AB00-C9ADA91A5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466849"/>
            <a:ext cx="8181901" cy="502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94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CA2F15C-09BD-4207-AF19-0B434CDF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Containers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00A7A1A-5F5E-49FA-8EF4-78900267F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893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bag, alt, </a:t>
            </a:r>
            <a:r>
              <a:rPr lang="en-GB" dirty="0" err="1"/>
              <a:t>seq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DC601200-42D6-4E0E-8049-D067E0197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628900"/>
            <a:ext cx="6296025" cy="129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56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2A31951-8427-4CF3-8C9A-7A19A8BCC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Querying a Model</a:t>
            </a:r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7EDD862E-40E1-4101-B2B1-0D1777FFC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612" y="1690688"/>
            <a:ext cx="6881813" cy="2259256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5C35A6AC-9179-472C-9802-84AF661BA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90950"/>
            <a:ext cx="6708859" cy="1009650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FC036D1B-D7D0-4D2D-B6BF-BB9DC0742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167312"/>
            <a:ext cx="6827714" cy="88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76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F1295C7-464E-4DFF-BE89-47FF76FA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SPARQL in Java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453A92B-DC88-49A0-A666-1E69D168E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/>
              <a:t>import </a:t>
            </a:r>
            <a:r>
              <a:rPr lang="en-GB" dirty="0" err="1"/>
              <a:t>com.hp.hpl.jena.rdf.model</a:t>
            </a:r>
            <a:r>
              <a:rPr lang="en-GB" dirty="0"/>
              <a:t>.*;</a:t>
            </a:r>
          </a:p>
          <a:p>
            <a:pPr marL="0" indent="0">
              <a:buNone/>
            </a:pPr>
            <a:r>
              <a:rPr lang="en-GB" dirty="0"/>
              <a:t>import </a:t>
            </a:r>
            <a:r>
              <a:rPr lang="en-GB" dirty="0" err="1"/>
              <a:t>com.hp.hpl.jena.query</a:t>
            </a:r>
            <a:r>
              <a:rPr lang="en-GB" dirty="0"/>
              <a:t>.*;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String </a:t>
            </a:r>
            <a:r>
              <a:rPr lang="en-GB" dirty="0" err="1"/>
              <a:t>uri</a:t>
            </a:r>
            <a:r>
              <a:rPr lang="en-GB" dirty="0"/>
              <a:t> = "http://example.org/"; </a:t>
            </a:r>
          </a:p>
          <a:p>
            <a:pPr marL="0" indent="0">
              <a:buNone/>
            </a:pPr>
            <a:r>
              <a:rPr lang="en-GB" dirty="0"/>
              <a:t>Model </a:t>
            </a:r>
            <a:r>
              <a:rPr lang="en-GB" dirty="0" err="1"/>
              <a:t>model</a:t>
            </a:r>
            <a:r>
              <a:rPr lang="en-GB" dirty="0"/>
              <a:t> = </a:t>
            </a:r>
            <a:r>
              <a:rPr lang="en-GB" dirty="0" err="1"/>
              <a:t>ModelFactory.createDefaultModel</a:t>
            </a:r>
            <a:r>
              <a:rPr lang="en-GB" dirty="0"/>
              <a:t>(); //the JENA RDF model</a:t>
            </a:r>
          </a:p>
          <a:p>
            <a:pPr marL="0" indent="0">
              <a:buNone/>
            </a:pPr>
            <a:r>
              <a:rPr lang="en-GB" dirty="0"/>
              <a:t>Resource a = </a:t>
            </a:r>
            <a:r>
              <a:rPr lang="en-GB" dirty="0" err="1"/>
              <a:t>model.createResource</a:t>
            </a:r>
            <a:r>
              <a:rPr lang="en-GB" dirty="0"/>
              <a:t>(</a:t>
            </a:r>
            <a:r>
              <a:rPr lang="en-GB" dirty="0" err="1"/>
              <a:t>uri</a:t>
            </a:r>
            <a:r>
              <a:rPr lang="en-GB" dirty="0"/>
              <a:t> + “John");</a:t>
            </a:r>
          </a:p>
          <a:p>
            <a:pPr marL="0" indent="0">
              <a:buNone/>
            </a:pPr>
            <a:r>
              <a:rPr lang="en-GB" dirty="0"/>
              <a:t>Resource b = </a:t>
            </a:r>
            <a:r>
              <a:rPr lang="en-GB" dirty="0" err="1"/>
              <a:t>model.createResource</a:t>
            </a:r>
            <a:r>
              <a:rPr lang="en-GB" dirty="0"/>
              <a:t>(</a:t>
            </a:r>
            <a:r>
              <a:rPr lang="en-GB" dirty="0" err="1"/>
              <a:t>uri</a:t>
            </a:r>
            <a:r>
              <a:rPr lang="en-GB" dirty="0"/>
              <a:t> + "Mary");</a:t>
            </a:r>
          </a:p>
          <a:p>
            <a:pPr marL="0" indent="0">
              <a:buNone/>
            </a:pPr>
            <a:r>
              <a:rPr lang="en-GB" dirty="0"/>
              <a:t>Property </a:t>
            </a:r>
            <a:r>
              <a:rPr lang="en-GB" dirty="0" err="1"/>
              <a:t>hasFriend</a:t>
            </a:r>
            <a:r>
              <a:rPr lang="en-GB" dirty="0"/>
              <a:t> = </a:t>
            </a:r>
            <a:r>
              <a:rPr lang="en-GB" dirty="0" err="1"/>
              <a:t>model.createProperty</a:t>
            </a:r>
            <a:r>
              <a:rPr lang="en-GB" dirty="0"/>
              <a:t>(</a:t>
            </a:r>
            <a:r>
              <a:rPr lang="en-GB" dirty="0" err="1"/>
              <a:t>uri</a:t>
            </a:r>
            <a:r>
              <a:rPr lang="en-GB" dirty="0"/>
              <a:t> + “</a:t>
            </a:r>
            <a:r>
              <a:rPr lang="en-GB" dirty="0" err="1"/>
              <a:t>hasFriend</a:t>
            </a:r>
            <a:r>
              <a:rPr lang="en-GB" dirty="0"/>
              <a:t>");</a:t>
            </a:r>
          </a:p>
          <a:p>
            <a:pPr marL="0" indent="0">
              <a:buNone/>
            </a:pPr>
            <a:r>
              <a:rPr lang="en-GB" dirty="0" err="1"/>
              <a:t>a.addProperty</a:t>
            </a:r>
            <a:r>
              <a:rPr lang="en-GB" dirty="0"/>
              <a:t>(</a:t>
            </a:r>
            <a:r>
              <a:rPr lang="en-GB" dirty="0" err="1"/>
              <a:t>hasFriend</a:t>
            </a:r>
            <a:r>
              <a:rPr lang="en-GB" dirty="0"/>
              <a:t>, b);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String </a:t>
            </a:r>
            <a:r>
              <a:rPr lang="en-GB" dirty="0" err="1"/>
              <a:t>queryString</a:t>
            </a:r>
            <a:r>
              <a:rPr lang="en-GB" dirty="0"/>
              <a:t> =" PREFIX f:&lt; http://example.org/&gt; \n" + " SELECT DISTINCT ?x \n" + " WHERE {?x f:hasFriend ?y} \n"; </a:t>
            </a:r>
          </a:p>
          <a:p>
            <a:pPr marL="0" indent="0">
              <a:buNone/>
            </a:pPr>
            <a:r>
              <a:rPr lang="en-GB" dirty="0"/>
              <a:t>Query </a:t>
            </a:r>
            <a:r>
              <a:rPr lang="en-GB" dirty="0" err="1"/>
              <a:t>query</a:t>
            </a:r>
            <a:r>
              <a:rPr lang="en-GB" dirty="0"/>
              <a:t> = </a:t>
            </a:r>
            <a:r>
              <a:rPr lang="en-GB" dirty="0" err="1"/>
              <a:t>QueryFactory.create</a:t>
            </a:r>
            <a:r>
              <a:rPr lang="en-GB" dirty="0"/>
              <a:t>(</a:t>
            </a:r>
            <a:r>
              <a:rPr lang="en-GB" dirty="0" err="1"/>
              <a:t>queryString</a:t>
            </a:r>
            <a:r>
              <a:rPr lang="en-GB" dirty="0"/>
              <a:t>) ; </a:t>
            </a:r>
          </a:p>
          <a:p>
            <a:pPr marL="0" indent="0">
              <a:buNone/>
            </a:pPr>
            <a:r>
              <a:rPr lang="en-GB" dirty="0" err="1"/>
              <a:t>QueryExecution</a:t>
            </a:r>
            <a:r>
              <a:rPr lang="en-GB" dirty="0"/>
              <a:t> </a:t>
            </a:r>
            <a:r>
              <a:rPr lang="en-GB" dirty="0" err="1"/>
              <a:t>qexec</a:t>
            </a:r>
            <a:r>
              <a:rPr lang="en-GB" dirty="0"/>
              <a:t> = </a:t>
            </a:r>
            <a:r>
              <a:rPr lang="en-GB" dirty="0" err="1"/>
              <a:t>QueryExecutionFactory.create</a:t>
            </a:r>
            <a:r>
              <a:rPr lang="en-GB" dirty="0"/>
              <a:t>(query, model); </a:t>
            </a:r>
          </a:p>
          <a:p>
            <a:pPr marL="0" indent="0">
              <a:buNone/>
            </a:pPr>
            <a:r>
              <a:rPr lang="en-GB" dirty="0" err="1"/>
              <a:t>ResultSet</a:t>
            </a:r>
            <a:r>
              <a:rPr lang="en-GB" dirty="0"/>
              <a:t> results = </a:t>
            </a:r>
            <a:r>
              <a:rPr lang="en-GB" dirty="0" err="1"/>
              <a:t>qexec.execSelect</a:t>
            </a:r>
            <a:r>
              <a:rPr lang="en-GB" dirty="0"/>
              <a:t>() ;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813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1D63334-9109-4091-B93C-981B4831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Triplestores</a:t>
            </a:r>
            <a:endParaRPr lang="en-GB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DD439F4D-58FF-46D3-8D64-72D2F99E5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dirty="0" err="1"/>
              <a:t>triplestore</a:t>
            </a:r>
            <a:r>
              <a:rPr lang="en-GB" dirty="0"/>
              <a:t> or RDF store is a purpose-built database for the storage and retrieval of triples through SPARQL queries.</a:t>
            </a:r>
            <a:endParaRPr lang="en-GB" sz="1800" dirty="0"/>
          </a:p>
          <a:p>
            <a:r>
              <a:rPr lang="en-GB" dirty="0"/>
              <a:t>Some examples of </a:t>
            </a:r>
            <a:r>
              <a:rPr lang="en-GB" dirty="0" err="1"/>
              <a:t>triplestores</a:t>
            </a:r>
            <a:r>
              <a:rPr lang="en-GB" dirty="0"/>
              <a:t> are: </a:t>
            </a:r>
            <a:endParaRPr lang="en-GB" sz="1800" dirty="0"/>
          </a:p>
          <a:p>
            <a:pPr lvl="1"/>
            <a:r>
              <a:rPr lang="en-GB" dirty="0" err="1"/>
              <a:t>AllegroGraph</a:t>
            </a:r>
            <a:endParaRPr lang="en-GB" sz="1400" dirty="0"/>
          </a:p>
          <a:p>
            <a:pPr lvl="1"/>
            <a:r>
              <a:rPr lang="en-GB" dirty="0" err="1"/>
              <a:t>Stardog</a:t>
            </a:r>
            <a:endParaRPr lang="en-GB" sz="2000" dirty="0"/>
          </a:p>
          <a:p>
            <a:pPr lvl="1"/>
            <a:r>
              <a:rPr lang="en-GB" dirty="0" err="1"/>
              <a:t>GraphDB</a:t>
            </a:r>
            <a:r>
              <a:rPr lang="en-GB" dirty="0"/>
              <a:t>™ by </a:t>
            </a:r>
            <a:r>
              <a:rPr lang="en-GB" dirty="0" err="1"/>
              <a:t>Ontotext</a:t>
            </a:r>
            <a:endParaRPr lang="en-GB" sz="2000" dirty="0"/>
          </a:p>
          <a:p>
            <a:r>
              <a:rPr lang="en-GB" dirty="0"/>
              <a:t>SPARQL 1.1 Update brings operations for  updating, creating, and removing RDF graphs in a </a:t>
            </a:r>
            <a:r>
              <a:rPr lang="en-GB" dirty="0" err="1"/>
              <a:t>triplestore</a:t>
            </a:r>
            <a:r>
              <a:rPr lang="en-GB" dirty="0"/>
              <a:t>:</a:t>
            </a:r>
            <a:endParaRPr lang="en-GB" sz="2400" dirty="0"/>
          </a:p>
          <a:p>
            <a:pPr lvl="1"/>
            <a:r>
              <a:rPr lang="en-GB" dirty="0"/>
              <a:t> </a:t>
            </a:r>
            <a:r>
              <a:rPr lang="en-GB" u="sng" dirty="0"/>
              <a:t>https://www.w3.org/TR/sparql11-update/</a:t>
            </a:r>
            <a:r>
              <a:rPr lang="en-GB" dirty="0"/>
              <a:t> </a:t>
            </a:r>
            <a:endParaRPr lang="en-GB" sz="16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011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7A0D3-8FE8-4CAC-83ED-25A6F1B12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7863"/>
          </a:xfrm>
        </p:spPr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86618-C785-4198-9A16-E3E957DB5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7106"/>
            <a:ext cx="10896600" cy="467985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Recommender systems - How social and semantic technologies can sustain employability through knowledge development and positive behavioral changes</a:t>
            </a:r>
          </a:p>
          <a:p>
            <a:pPr marL="0" indent="0" algn="just">
              <a:buNone/>
            </a:pPr>
            <a:r>
              <a:rPr lang="en-US" dirty="0">
                <a:hlinkClick r:id="rId2"/>
              </a:rPr>
              <a:t>https://www.sciencedirect.com/science/article/pii/S0747563217300250</a:t>
            </a:r>
            <a:endParaRPr lang="en-US" dirty="0"/>
          </a:p>
          <a:p>
            <a:pPr algn="just"/>
            <a:r>
              <a:rPr lang="en-US" dirty="0"/>
              <a:t>Evaluation of open questions - Semantic Formative E-Assessment for Project Management Professionals</a:t>
            </a:r>
            <a:endParaRPr lang="en-US" dirty="0">
              <a:hlinkClick r:id="rId3"/>
            </a:endParaRPr>
          </a:p>
          <a:p>
            <a:pPr marL="0" indent="0" algn="just">
              <a:buNone/>
            </a:pPr>
            <a:r>
              <a:rPr lang="en-US" dirty="0">
                <a:hlinkClick r:id="rId3"/>
              </a:rPr>
              <a:t>https://ieeexplore.ieee.org/abstract/document/7275219</a:t>
            </a:r>
            <a:endParaRPr lang="en-US" dirty="0"/>
          </a:p>
          <a:p>
            <a:pPr algn="just"/>
            <a:r>
              <a:rPr lang="en-US" dirty="0"/>
              <a:t>Curriculum modelling and aligning - Ontologies-Facilitators for Curriculum Design in Centers of Excellence for Engineering Education</a:t>
            </a:r>
          </a:p>
          <a:p>
            <a:pPr marL="0" indent="0" algn="just">
              <a:buNone/>
            </a:pPr>
            <a:r>
              <a:rPr lang="en-US" dirty="0">
                <a:hlinkClick r:id="rId4"/>
              </a:rPr>
              <a:t>https://search.proquest.com/openview/a209c455a73c66a991b91465da1cb4f9/1?pq-origsite=gscholar&amp;cbl=1876338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90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28AE-3806-40CD-8FA5-34467AD4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C30CB-C4DE-46AA-B03A-373E08260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https://www.dropbox.com/sh/2wy4epz1cgmtupw/AACKAR_NwKqc6eN8C_rdJJR1a?dl=0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https://mariaiulianadascalu.files.wordpress.com/2019/10/carteseweb_printech.pdf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0202458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929</Words>
  <Application>Microsoft Office PowerPoint</Application>
  <PresentationFormat>Widescreen</PresentationFormat>
  <Paragraphs>102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Monaco</vt:lpstr>
      <vt:lpstr>Temă Office</vt:lpstr>
      <vt:lpstr>Test: Translate the below text in RDF/XML and paint the corresponding RDF graph; then write the requested SPARQL queries.</vt:lpstr>
      <vt:lpstr>PowerPoint Presentation</vt:lpstr>
      <vt:lpstr>PowerPoint Presentation</vt:lpstr>
      <vt:lpstr>JENA RDF API</vt:lpstr>
      <vt:lpstr>Useful resources</vt:lpstr>
      <vt:lpstr>Creating a RDF graph/model in JENA</vt:lpstr>
      <vt:lpstr>PowerPoint Presentation</vt:lpstr>
      <vt:lpstr>Listing all the triples(statements) in a graph</vt:lpstr>
      <vt:lpstr>Writing RDF</vt:lpstr>
      <vt:lpstr>Reading RDF</vt:lpstr>
      <vt:lpstr>Containers</vt:lpstr>
      <vt:lpstr>Querying a Model</vt:lpstr>
      <vt:lpstr>Using SPARQL in Java</vt:lpstr>
      <vt:lpstr>Triplestores</vt:lpstr>
      <vt:lpstr>Applications</vt:lpstr>
      <vt:lpstr>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JENA RDF API</dc:title>
  <dc:creator>Maria</dc:creator>
  <cp:lastModifiedBy>Ondina</cp:lastModifiedBy>
  <cp:revision>10</cp:revision>
  <dcterms:created xsi:type="dcterms:W3CDTF">2017-11-16T07:49:32Z</dcterms:created>
  <dcterms:modified xsi:type="dcterms:W3CDTF">2019-11-07T07:29:46Z</dcterms:modified>
</cp:coreProperties>
</file>